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40_766F2FFF.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44"/>
  </p:notesMasterIdLst>
  <p:sldIdLst>
    <p:sldId id="256" r:id="rId2"/>
    <p:sldId id="328" r:id="rId3"/>
    <p:sldId id="258" r:id="rId4"/>
    <p:sldId id="284" r:id="rId5"/>
    <p:sldId id="311" r:id="rId6"/>
    <p:sldId id="285" r:id="rId7"/>
    <p:sldId id="316" r:id="rId8"/>
    <p:sldId id="338" r:id="rId9"/>
    <p:sldId id="320" r:id="rId10"/>
    <p:sldId id="317" r:id="rId11"/>
    <p:sldId id="319" r:id="rId12"/>
    <p:sldId id="329" r:id="rId13"/>
    <p:sldId id="321" r:id="rId14"/>
    <p:sldId id="322" r:id="rId15"/>
    <p:sldId id="323" r:id="rId16"/>
    <p:sldId id="324" r:id="rId17"/>
    <p:sldId id="325" r:id="rId18"/>
    <p:sldId id="326" r:id="rId19"/>
    <p:sldId id="327" r:id="rId20"/>
    <p:sldId id="315" r:id="rId21"/>
    <p:sldId id="296" r:id="rId22"/>
    <p:sldId id="299" r:id="rId23"/>
    <p:sldId id="300" r:id="rId24"/>
    <p:sldId id="302" r:id="rId25"/>
    <p:sldId id="308" r:id="rId26"/>
    <p:sldId id="304" r:id="rId27"/>
    <p:sldId id="306" r:id="rId28"/>
    <p:sldId id="331" r:id="rId29"/>
    <p:sldId id="335" r:id="rId30"/>
    <p:sldId id="344" r:id="rId31"/>
    <p:sldId id="345" r:id="rId32"/>
    <p:sldId id="346" r:id="rId33"/>
    <p:sldId id="330" r:id="rId34"/>
    <p:sldId id="342" r:id="rId35"/>
    <p:sldId id="340" r:id="rId36"/>
    <p:sldId id="341" r:id="rId37"/>
    <p:sldId id="343" r:id="rId38"/>
    <p:sldId id="336" r:id="rId39"/>
    <p:sldId id="337" r:id="rId40"/>
    <p:sldId id="339" r:id="rId41"/>
    <p:sldId id="307" r:id="rId42"/>
    <p:sldId id="26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DE56C5-D3E2-C5CD-0504-99667097B8B1}" name="Enrica Zani" initials="EZ" userId="Enrica Zan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77" d="100"/>
          <a:sy n="77" d="100"/>
        </p:scale>
        <p:origin x="9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40_766F2FFF.xml><?xml version="1.0" encoding="utf-8"?>
<p188:cmLst xmlns:a="http://schemas.openxmlformats.org/drawingml/2006/main" xmlns:r="http://schemas.openxmlformats.org/officeDocument/2006/relationships" xmlns:p188="http://schemas.microsoft.com/office/powerpoint/2018/8/main">
  <p188:cm id="{AEDE5ED7-B912-4F09-BC1B-4629D0004529}" authorId="{33DE56C5-D3E2-C5CD-0504-99667097B8B1}" created="2022-07-06T23:01:53.940">
    <pc:sldMkLst xmlns:pc="http://schemas.microsoft.com/office/powerpoint/2013/main/command">
      <pc:docMk/>
      <pc:sldMk cId="1986998271" sldId="320"/>
    </pc:sldMkLst>
    <p188:txBody>
      <a:bodyPr/>
      <a:lstStyle/>
      <a:p>
        <a:r>
          <a:rPr lang="en-GB"/>
          <a:t>(Carrozzino, Bergamasco 2010: 452-458)</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FFA5-5440-4867-AC95-57523A3FA4BA}" type="datetimeFigureOut">
              <a:rPr lang="en-GB" smtClean="0"/>
              <a:t>06/07/2022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67C8-20EA-496B-9365-C948C84F6156}" type="slidenum">
              <a:rPr lang="en-GB" smtClean="0"/>
              <a:t>‹N›</a:t>
            </a:fld>
            <a:endParaRPr lang="en-GB"/>
          </a:p>
        </p:txBody>
      </p:sp>
    </p:spTree>
    <p:extLst>
      <p:ext uri="{BB962C8B-B14F-4D97-AF65-F5344CB8AC3E}">
        <p14:creationId xmlns:p14="http://schemas.microsoft.com/office/powerpoint/2010/main" val="38106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a:t>
            </a:fld>
            <a:endParaRPr lang="en-GB"/>
          </a:p>
        </p:txBody>
      </p:sp>
    </p:spTree>
    <p:extLst>
      <p:ext uri="{BB962C8B-B14F-4D97-AF65-F5344CB8AC3E}">
        <p14:creationId xmlns:p14="http://schemas.microsoft.com/office/powerpoint/2010/main" val="23834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22</a:t>
            </a:fld>
            <a:endParaRPr lang="en-GB"/>
          </a:p>
        </p:txBody>
      </p:sp>
    </p:spTree>
    <p:extLst>
      <p:ext uri="{BB962C8B-B14F-4D97-AF65-F5344CB8AC3E}">
        <p14:creationId xmlns:p14="http://schemas.microsoft.com/office/powerpoint/2010/main" val="300749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23</a:t>
            </a:fld>
            <a:endParaRPr lang="en-GB"/>
          </a:p>
        </p:txBody>
      </p:sp>
    </p:spTree>
    <p:extLst>
      <p:ext uri="{BB962C8B-B14F-4D97-AF65-F5344CB8AC3E}">
        <p14:creationId xmlns:p14="http://schemas.microsoft.com/office/powerpoint/2010/main" val="233659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24</a:t>
            </a:fld>
            <a:endParaRPr lang="en-GB"/>
          </a:p>
        </p:txBody>
      </p:sp>
    </p:spTree>
    <p:extLst>
      <p:ext uri="{BB962C8B-B14F-4D97-AF65-F5344CB8AC3E}">
        <p14:creationId xmlns:p14="http://schemas.microsoft.com/office/powerpoint/2010/main" val="159562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25</a:t>
            </a:fld>
            <a:endParaRPr lang="en-GB"/>
          </a:p>
        </p:txBody>
      </p:sp>
    </p:spTree>
    <p:extLst>
      <p:ext uri="{BB962C8B-B14F-4D97-AF65-F5344CB8AC3E}">
        <p14:creationId xmlns:p14="http://schemas.microsoft.com/office/powerpoint/2010/main" val="64029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26</a:t>
            </a:fld>
            <a:endParaRPr lang="en-GB"/>
          </a:p>
        </p:txBody>
      </p:sp>
    </p:spTree>
    <p:extLst>
      <p:ext uri="{BB962C8B-B14F-4D97-AF65-F5344CB8AC3E}">
        <p14:creationId xmlns:p14="http://schemas.microsoft.com/office/powerpoint/2010/main" val="3866513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27</a:t>
            </a:fld>
            <a:endParaRPr lang="en-GB"/>
          </a:p>
        </p:txBody>
      </p:sp>
    </p:spTree>
    <p:extLst>
      <p:ext uri="{BB962C8B-B14F-4D97-AF65-F5344CB8AC3E}">
        <p14:creationId xmlns:p14="http://schemas.microsoft.com/office/powerpoint/2010/main" val="106364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41</a:t>
            </a:fld>
            <a:endParaRPr lang="en-GB"/>
          </a:p>
        </p:txBody>
      </p:sp>
    </p:spTree>
    <p:extLst>
      <p:ext uri="{BB962C8B-B14F-4D97-AF65-F5344CB8AC3E}">
        <p14:creationId xmlns:p14="http://schemas.microsoft.com/office/powerpoint/2010/main" val="243786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a:t>
            </a:fld>
            <a:endParaRPr lang="en-GB"/>
          </a:p>
        </p:txBody>
      </p:sp>
    </p:spTree>
    <p:extLst>
      <p:ext uri="{BB962C8B-B14F-4D97-AF65-F5344CB8AC3E}">
        <p14:creationId xmlns:p14="http://schemas.microsoft.com/office/powerpoint/2010/main" val="3240367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a:t>
            </a:fld>
            <a:endParaRPr lang="en-GB"/>
          </a:p>
        </p:txBody>
      </p:sp>
    </p:spTree>
    <p:extLst>
      <p:ext uri="{BB962C8B-B14F-4D97-AF65-F5344CB8AC3E}">
        <p14:creationId xmlns:p14="http://schemas.microsoft.com/office/powerpoint/2010/main" val="171529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6</a:t>
            </a:fld>
            <a:endParaRPr lang="en-GB"/>
          </a:p>
        </p:txBody>
      </p:sp>
    </p:spTree>
    <p:extLst>
      <p:ext uri="{BB962C8B-B14F-4D97-AF65-F5344CB8AC3E}">
        <p14:creationId xmlns:p14="http://schemas.microsoft.com/office/powerpoint/2010/main" val="210651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7</a:t>
            </a:fld>
            <a:endParaRPr lang="en-GB"/>
          </a:p>
        </p:txBody>
      </p:sp>
    </p:spTree>
    <p:extLst>
      <p:ext uri="{BB962C8B-B14F-4D97-AF65-F5344CB8AC3E}">
        <p14:creationId xmlns:p14="http://schemas.microsoft.com/office/powerpoint/2010/main" val="148542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8</a:t>
            </a:fld>
            <a:endParaRPr lang="en-GB"/>
          </a:p>
        </p:txBody>
      </p:sp>
    </p:spTree>
    <p:extLst>
      <p:ext uri="{BB962C8B-B14F-4D97-AF65-F5344CB8AC3E}">
        <p14:creationId xmlns:p14="http://schemas.microsoft.com/office/powerpoint/2010/main" val="325015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10</a:t>
            </a:fld>
            <a:endParaRPr lang="en-GB"/>
          </a:p>
        </p:txBody>
      </p:sp>
    </p:spTree>
    <p:extLst>
      <p:ext uri="{BB962C8B-B14F-4D97-AF65-F5344CB8AC3E}">
        <p14:creationId xmlns:p14="http://schemas.microsoft.com/office/powerpoint/2010/main" val="3646881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20</a:t>
            </a:fld>
            <a:endParaRPr lang="en-GB"/>
          </a:p>
        </p:txBody>
      </p:sp>
    </p:spTree>
    <p:extLst>
      <p:ext uri="{BB962C8B-B14F-4D97-AF65-F5344CB8AC3E}">
        <p14:creationId xmlns:p14="http://schemas.microsoft.com/office/powerpoint/2010/main" val="161559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21</a:t>
            </a:fld>
            <a:endParaRPr lang="en-GB"/>
          </a:p>
        </p:txBody>
      </p:sp>
    </p:spTree>
    <p:extLst>
      <p:ext uri="{BB962C8B-B14F-4D97-AF65-F5344CB8AC3E}">
        <p14:creationId xmlns:p14="http://schemas.microsoft.com/office/powerpoint/2010/main" val="156293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93036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06/07/2022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6370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1759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16248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40647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3238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18288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8816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2355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16335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282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32846BE-2528-410C-8F13-DDD042FFAE19}" type="datetimeFigureOut">
              <a:rPr lang="en-GB" smtClean="0"/>
              <a:t>06/07/2022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9662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32846BE-2528-410C-8F13-DDD042FFAE19}" type="datetimeFigureOut">
              <a:rPr lang="en-GB" smtClean="0"/>
              <a:t>06/07/2022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98921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71665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547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29205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06/07/2022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2871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2846BE-2528-410C-8F13-DDD042FFAE19}" type="datetimeFigureOut">
              <a:rPr lang="en-GB" smtClean="0"/>
              <a:t>06/07/2022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4B727-2F82-4311-8227-76E73D427500}" type="slidenum">
              <a:rPr lang="en-GB" smtClean="0"/>
              <a:t>‹N›</a:t>
            </a:fld>
            <a:endParaRPr lang="en-GB"/>
          </a:p>
        </p:txBody>
      </p:sp>
    </p:spTree>
    <p:extLst>
      <p:ext uri="{BB962C8B-B14F-4D97-AF65-F5344CB8AC3E}">
        <p14:creationId xmlns:p14="http://schemas.microsoft.com/office/powerpoint/2010/main" val="423527357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2fUpdVGlyUw"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foundanimals.org/17-dog-cat-museums-around-worl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sma.unibo.it/it/il-sistema-museale/collezione-di-anatomia-degli-animali-domestici"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tripadvisor.com/Attraction_Review-g188590-d196104-Reviews-The_Cat_Cabinet-Amsterdam_North_Holland_Province.html" TargetMode="External"/><Relationship Id="rId5" Type="http://schemas.openxmlformats.org/officeDocument/2006/relationships/hyperlink" Target="https://www.instagram.com/het.kattenkabinet/" TargetMode="External"/><Relationship Id="rId4" Type="http://schemas.openxmlformats.org/officeDocument/2006/relationships/hyperlink" Target="https://www.facebook.com/CatCabine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enri-ca.github.io/WAN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ketchfab.com/3d-models/fridas-room-e5f124def4dc40dcaf96f73a2363854c?utm_medium=embed&amp;utm_campaign=share-popup&amp;utm_content=e5f124def4dc40dcaf96f73a2363854c" TargetMode="External"/><Relationship Id="rId2" Type="http://schemas.microsoft.com/office/2018/10/relationships/comments" Target="../comments/modernComment_140_766F2FFF.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4A1D9-FF02-F350-FC88-E84BFD57FD86}"/>
              </a:ext>
            </a:extLst>
          </p:cNvPr>
          <p:cNvSpPr>
            <a:spLocks noGrp="1"/>
          </p:cNvSpPr>
          <p:nvPr>
            <p:ph type="ctrTitle"/>
          </p:nvPr>
        </p:nvSpPr>
        <p:spPr/>
        <p:txBody>
          <a:bodyPr/>
          <a:lstStyle/>
          <a:p>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endParaRPr lang="en-GB" dirty="0"/>
          </a:p>
        </p:txBody>
      </p:sp>
      <p:sp>
        <p:nvSpPr>
          <p:cNvPr id="3" name="Sottotitolo 2">
            <a:extLst>
              <a:ext uri="{FF2B5EF4-FFF2-40B4-BE49-F238E27FC236}">
                <a16:creationId xmlns:a16="http://schemas.microsoft.com/office/drawing/2014/main" id="{3B632410-9223-4E49-C085-C37AE4940406}"/>
              </a:ext>
            </a:extLst>
          </p:cNvPr>
          <p:cNvSpPr>
            <a:spLocks noGrp="1"/>
          </p:cNvSpPr>
          <p:nvPr>
            <p:ph type="subTitle" idx="1"/>
          </p:nvPr>
        </p:nvSpPr>
        <p:spPr/>
        <p:txBody>
          <a:bodyPr/>
          <a:lstStyle/>
          <a:p>
            <a:r>
              <a:rPr lang="en-GB" b="1" i="0" dirty="0">
                <a:solidFill>
                  <a:srgbClr val="FFC451"/>
                </a:solidFill>
                <a:effectLst/>
                <a:latin typeface="Poppins" panose="00000500000000000000" pitchFamily="2" charset="0"/>
              </a:rPr>
              <a:t>Alive or alive</a:t>
            </a:r>
            <a:endParaRPr lang="en-GB" dirty="0"/>
          </a:p>
        </p:txBody>
      </p:sp>
      <p:sp>
        <p:nvSpPr>
          <p:cNvPr id="4" name="Sottotitolo 2">
            <a:extLst>
              <a:ext uri="{FF2B5EF4-FFF2-40B4-BE49-F238E27FC236}">
                <a16:creationId xmlns:a16="http://schemas.microsoft.com/office/drawing/2014/main" id="{ED7F7C6E-B904-372A-AAE9-52BD4F4A3C0F}"/>
              </a:ext>
            </a:extLst>
          </p:cNvPr>
          <p:cNvSpPr txBox="1">
            <a:spLocks/>
          </p:cNvSpPr>
          <p:nvPr/>
        </p:nvSpPr>
        <p:spPr>
          <a:xfrm>
            <a:off x="8735334" y="5776336"/>
            <a:ext cx="3368016" cy="605256"/>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solidFill>
                  <a:schemeClr val="tx1"/>
                </a:solidFill>
              </a:rPr>
              <a:t>ALISIA ZARBO – ENRICA ZANI</a:t>
            </a:r>
          </a:p>
          <a:p>
            <a:pPr algn="r"/>
            <a:r>
              <a:rPr lang="it-IT" dirty="0">
                <a:solidFill>
                  <a:schemeClr val="tx1"/>
                </a:solidFill>
              </a:rPr>
              <a:t>1° </a:t>
            </a:r>
            <a:r>
              <a:rPr lang="it-IT" dirty="0" err="1">
                <a:solidFill>
                  <a:schemeClr val="tx1"/>
                </a:solidFill>
              </a:rPr>
              <a:t>Year</a:t>
            </a:r>
            <a:r>
              <a:rPr lang="it-IT" dirty="0">
                <a:solidFill>
                  <a:schemeClr val="tx1"/>
                </a:solidFill>
              </a:rPr>
              <a:t> DHDK master degree</a:t>
            </a:r>
            <a:endParaRPr lang="en-GB" dirty="0">
              <a:solidFill>
                <a:schemeClr val="tx1"/>
              </a:solidFill>
            </a:endParaRPr>
          </a:p>
        </p:txBody>
      </p:sp>
      <p:sp>
        <p:nvSpPr>
          <p:cNvPr id="5" name="Sottotitolo 2">
            <a:extLst>
              <a:ext uri="{FF2B5EF4-FFF2-40B4-BE49-F238E27FC236}">
                <a16:creationId xmlns:a16="http://schemas.microsoft.com/office/drawing/2014/main" id="{F688AA49-4B36-9DBB-887C-6480C3555649}"/>
              </a:ext>
            </a:extLst>
          </p:cNvPr>
          <p:cNvSpPr txBox="1">
            <a:spLocks/>
          </p:cNvSpPr>
          <p:nvPr/>
        </p:nvSpPr>
        <p:spPr>
          <a:xfrm>
            <a:off x="5675971" y="6280707"/>
            <a:ext cx="6772507" cy="5772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GB" sz="2000" dirty="0">
                <a:solidFill>
                  <a:srgbClr val="FFC451"/>
                </a:solidFill>
                <a:latin typeface="Poppins" panose="00000500000000000000" pitchFamily="2" charset="0"/>
                <a:ea typeface="+mj-ea"/>
                <a:cs typeface="+mj-cs"/>
              </a:rPr>
              <a:t>Digital Heritage and Multimedia course</a:t>
            </a:r>
          </a:p>
        </p:txBody>
      </p:sp>
    </p:spTree>
    <p:extLst>
      <p:ext uri="{BB962C8B-B14F-4D97-AF65-F5344CB8AC3E}">
        <p14:creationId xmlns:p14="http://schemas.microsoft.com/office/powerpoint/2010/main" val="82060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1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46111" y="414781"/>
            <a:ext cx="9404723" cy="1400530"/>
          </a:xfrm>
        </p:spPr>
        <p:txBody>
          <a:bodyPr>
            <a:normAutofit/>
          </a:bodyPr>
          <a:lstStyle/>
          <a:p>
            <a:r>
              <a:rPr lang="en-GB" dirty="0"/>
              <a:t>Choose your Guide!</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9A7367A0-2C4F-FBA6-48B8-88EFBD6B2198}"/>
              </a:ext>
            </a:extLst>
          </p:cNvPr>
          <p:cNvPicPr>
            <a:picLocks noChangeAspect="1"/>
          </p:cNvPicPr>
          <p:nvPr/>
        </p:nvPicPr>
        <p:blipFill>
          <a:blip r:embed="rId3"/>
          <a:stretch>
            <a:fillRect/>
          </a:stretch>
        </p:blipFill>
        <p:spPr>
          <a:xfrm>
            <a:off x="542151" y="1394482"/>
            <a:ext cx="3345238" cy="5010800"/>
          </a:xfrm>
          <a:prstGeom prst="rect">
            <a:avLst/>
          </a:prstGeom>
        </p:spPr>
      </p:pic>
      <p:pic>
        <p:nvPicPr>
          <p:cNvPr id="1026" name="Picture 2">
            <a:extLst>
              <a:ext uri="{FF2B5EF4-FFF2-40B4-BE49-F238E27FC236}">
                <a16:creationId xmlns:a16="http://schemas.microsoft.com/office/drawing/2014/main" id="{8E9F89D0-5C7D-B42B-C1F3-A4387668B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742" y="1401150"/>
            <a:ext cx="7874663" cy="4147673"/>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2D6E4916-4603-131F-4EDF-71240155EA8A}"/>
              </a:ext>
            </a:extLst>
          </p:cNvPr>
          <p:cNvSpPr/>
          <p:nvPr/>
        </p:nvSpPr>
        <p:spPr>
          <a:xfrm>
            <a:off x="8608741" y="2923998"/>
            <a:ext cx="3365927" cy="2539519"/>
          </a:xfrm>
          <a:prstGeom prst="roundRect">
            <a:avLst/>
          </a:prstGeom>
          <a:ln w="76200">
            <a:solidFill>
              <a:schemeClr val="accent4"/>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6" name="Cuore 5">
            <a:extLst>
              <a:ext uri="{FF2B5EF4-FFF2-40B4-BE49-F238E27FC236}">
                <a16:creationId xmlns:a16="http://schemas.microsoft.com/office/drawing/2014/main" id="{F01EA1EA-7BAE-4DCA-A243-1A7281D82936}"/>
              </a:ext>
            </a:extLst>
          </p:cNvPr>
          <p:cNvSpPr/>
          <p:nvPr/>
        </p:nvSpPr>
        <p:spPr>
          <a:xfrm>
            <a:off x="6568069" y="1448143"/>
            <a:ext cx="2642890" cy="2376725"/>
          </a:xfrm>
          <a:prstGeom prst="hear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12">
            <a:extLst>
              <a:ext uri="{FF2B5EF4-FFF2-40B4-BE49-F238E27FC236}">
                <a16:creationId xmlns:a16="http://schemas.microsoft.com/office/drawing/2014/main" id="{392855D6-FFCB-E407-9D4D-477A04C95E6D}"/>
              </a:ext>
            </a:extLst>
          </p:cNvPr>
          <p:cNvSpPr/>
          <p:nvPr/>
        </p:nvSpPr>
        <p:spPr>
          <a:xfrm>
            <a:off x="4462120" y="3624262"/>
            <a:ext cx="2942290" cy="183925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ottotitolo 2">
            <a:extLst>
              <a:ext uri="{FF2B5EF4-FFF2-40B4-BE49-F238E27FC236}">
                <a16:creationId xmlns:a16="http://schemas.microsoft.com/office/drawing/2014/main" id="{98C87FAD-44BF-C72C-92DF-B4B7C0C28428}"/>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DCF2ADE7-9952-635D-7F68-BE150BB29690}"/>
              </a:ext>
            </a:extLst>
          </p:cNvPr>
          <p:cNvSpPr>
            <a:spLocks noGrp="1"/>
          </p:cNvSpPr>
          <p:nvPr>
            <p:ph idx="1"/>
          </p:nvPr>
        </p:nvSpPr>
        <p:spPr>
          <a:xfrm>
            <a:off x="9404269" y="561352"/>
            <a:ext cx="2558791" cy="747825"/>
          </a:xfrm>
          <a:solidFill>
            <a:schemeClr val="bg1">
              <a:alpha val="50000"/>
            </a:schemeClr>
          </a:solidFill>
          <a:ln w="76200">
            <a:solidFill>
              <a:schemeClr val="accent4"/>
            </a:solidFill>
          </a:ln>
        </p:spPr>
        <p:txBody>
          <a:bodyPr vert="horz" lIns="0" tIns="45720" rIns="0" bIns="45720" rtlCol="0">
            <a:normAutofit fontScale="70000" lnSpcReduction="20000"/>
          </a:body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CONCEPTUAL SCENARIO</a:t>
            </a:r>
          </a:p>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NAVIGATION MAP</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050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bg/>
                                          </p:spTgt>
                                        </p:tgtEl>
                                        <p:attrNameLst>
                                          <p:attrName>style.visibility</p:attrName>
                                        </p:attrNameLst>
                                      </p:cBhvr>
                                      <p:to>
                                        <p:strVal val="visible"/>
                                      </p:to>
                                    </p:set>
                                    <p:animEffect transition="in" filter="fade">
                                      <p:cBhvr>
                                        <p:cTn id="14" dur="500"/>
                                        <p:tgtEl>
                                          <p:spTgt spid="11">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1" end="1"/>
                                            </p:txEl>
                                          </p:spTgt>
                                        </p:tgtEl>
                                        <p:attrNameLst>
                                          <p:attrName>style.visibility</p:attrName>
                                        </p:attrNameLst>
                                      </p:cBhvr>
                                      <p:to>
                                        <p:strVal val="visible"/>
                                      </p:to>
                                    </p:set>
                                    <p:animEffect transition="in" filter="fade">
                                      <p:cBhvr>
                                        <p:cTn id="24" dur="500"/>
                                        <p:tgtEl>
                                          <p:spTgt spid="1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3" grpId="0" animBg="1"/>
      <p:bldP spid="11"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BEBA7E2-4BE4-C9E9-0D75-C268C0FF0E2D}"/>
              </a:ext>
            </a:extLst>
          </p:cNvPr>
          <p:cNvSpPr>
            <a:spLocks noGrp="1"/>
          </p:cNvSpPr>
          <p:nvPr>
            <p:ph idx="1"/>
          </p:nvPr>
        </p:nvSpPr>
        <p:spPr/>
        <p:txBody>
          <a:bodyPr/>
          <a:lstStyle/>
          <a:p>
            <a:endParaRPr lang="en-GB"/>
          </a:p>
        </p:txBody>
      </p:sp>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8" y="1487211"/>
            <a:ext cx="1072515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23275"/>
            <a:ext cx="1072515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431449"/>
            <a:ext cx="10778035" cy="44967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439625"/>
            <a:ext cx="10734675" cy="44577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3E06892E-B102-B205-8112-0FE8889454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1415099"/>
            <a:ext cx="10629900" cy="4705350"/>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sp>
        <p:nvSpPr>
          <p:cNvPr id="12" name="Rettangolo con angoli arrotondati 11">
            <a:extLst>
              <a:ext uri="{FF2B5EF4-FFF2-40B4-BE49-F238E27FC236}">
                <a16:creationId xmlns:a16="http://schemas.microsoft.com/office/drawing/2014/main" id="{94438179-95EB-87D0-72C2-B455E2D1C16A}"/>
              </a:ext>
            </a:extLst>
          </p:cNvPr>
          <p:cNvSpPr/>
          <p:nvPr/>
        </p:nvSpPr>
        <p:spPr>
          <a:xfrm>
            <a:off x="7685590" y="1238097"/>
            <a:ext cx="4217241" cy="482693"/>
          </a:xfrm>
          <a:prstGeom prst="roundRect">
            <a:avLst/>
          </a:prstGeom>
          <a:solidFill>
            <a:schemeClr val="bg1">
              <a:alpha val="50000"/>
            </a:schemeClr>
          </a:solidFill>
          <a:ln w="76200">
            <a:solidFill>
              <a:schemeClr val="accent4"/>
            </a:solidFill>
          </a:ln>
        </p:spPr>
        <p:txBody>
          <a:bodyPr vert="horz" lIns="0" tIns="45720" rIns="0" bIns="45720" rtlCol="0">
            <a:normAutofit fontScale="85000"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NON-Interactive computer graphic</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
        <p:nvSpPr>
          <p:cNvPr id="13" name="Rettangolo con angoli arrotondati 12">
            <a:extLst>
              <a:ext uri="{FF2B5EF4-FFF2-40B4-BE49-F238E27FC236}">
                <a16:creationId xmlns:a16="http://schemas.microsoft.com/office/drawing/2014/main" id="{60B5AED6-D0B0-2945-FC3B-3ADC7A9D2B6B}"/>
              </a:ext>
            </a:extLst>
          </p:cNvPr>
          <p:cNvSpPr/>
          <p:nvPr/>
        </p:nvSpPr>
        <p:spPr>
          <a:xfrm>
            <a:off x="7751362" y="1859674"/>
            <a:ext cx="4217240" cy="1951529"/>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NON-Interactive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endParaRPr lang="it-IT" sz="12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a:t>
            </a:r>
            <a:r>
              <a:rPr lang="it-IT" sz="1600" b="1" dirty="0" err="1">
                <a:solidFill>
                  <a:schemeClr val="tx1">
                    <a:lumMod val="75000"/>
                    <a:lumOff val="25000"/>
                  </a:schemeClr>
                </a:solidFill>
              </a:rPr>
              <a:t>used</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1902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bg/>
                                          </p:spTgt>
                                        </p:tgtEl>
                                        <p:attrNameLst>
                                          <p:attrName>style.visibility</p:attrName>
                                        </p:attrNameLst>
                                      </p:cBhvr>
                                      <p:to>
                                        <p:strVal val="visible"/>
                                      </p:to>
                                    </p:set>
                                    <p:animEffect transition="in" filter="fade">
                                      <p:cBhvr>
                                        <p:cTn id="10" dur="500"/>
                                        <p:tgtEl>
                                          <p:spTgt spid="11">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078"/>
                                        </p:tgtEl>
                                        <p:attrNameLst>
                                          <p:attrName>style.visibility</p:attrName>
                                        </p:attrNameLst>
                                      </p:cBhvr>
                                      <p:to>
                                        <p:strVal val="visible"/>
                                      </p:to>
                                    </p:set>
                                    <p:animEffect transition="in" filter="fade">
                                      <p:cBhvr>
                                        <p:cTn id="30" dur="500"/>
                                        <p:tgtEl>
                                          <p:spTgt spid="307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animEffect transition="in" filter="fade">
                                      <p:cBhvr>
                                        <p:cTn id="35" dur="500"/>
                                        <p:tgtEl>
                                          <p:spTgt spid="308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82"/>
                                        </p:tgtEl>
                                        <p:attrNameLst>
                                          <p:attrName>style.visibility</p:attrName>
                                        </p:attrNameLst>
                                      </p:cBhvr>
                                      <p:to>
                                        <p:strVal val="visible"/>
                                      </p:to>
                                    </p:set>
                                    <p:animEffect transition="in" filter="fade">
                                      <p:cBhvr>
                                        <p:cTn id="40" dur="500"/>
                                        <p:tgtEl>
                                          <p:spTgt spid="3082"/>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xEl>
                                              <p:pRg st="2" end="2"/>
                                            </p:txEl>
                                          </p:spTgt>
                                        </p:tgtEl>
                                        <p:attrNameLst>
                                          <p:attrName>style.visibility</p:attrName>
                                        </p:attrNameLst>
                                      </p:cBhvr>
                                      <p:to>
                                        <p:strVal val="visible"/>
                                      </p:to>
                                    </p:set>
                                    <p:animEffect transition="in" filter="fade">
                                      <p:cBhvr>
                                        <p:cTn id="47" dur="500"/>
                                        <p:tgtEl>
                                          <p:spTgt spid="13">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xEl>
                                              <p:pRg st="0" end="0"/>
                                            </p:txEl>
                                          </p:spTgt>
                                        </p:tgtEl>
                                        <p:attrNameLst>
                                          <p:attrName>style.visibility</p:attrName>
                                        </p:attrNameLst>
                                      </p:cBhvr>
                                      <p:to>
                                        <p:strVal val="visible"/>
                                      </p:to>
                                    </p:set>
                                    <p:animEffect transition="in" filter="fade">
                                      <p:cBhvr>
                                        <p:cTn id="50" dur="500"/>
                                        <p:tgtEl>
                                          <p:spTgt spid="13">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xEl>
                                              <p:pRg st="1" end="1"/>
                                            </p:txEl>
                                          </p:spTgt>
                                        </p:tgtEl>
                                        <p:attrNameLst>
                                          <p:attrName>style.visibility</p:attrName>
                                        </p:attrNameLst>
                                      </p:cBhvr>
                                      <p:to>
                                        <p:strVal val="visible"/>
                                      </p:to>
                                    </p:set>
                                    <p:animEffect transition="in" filter="fade">
                                      <p:cBhvr>
                                        <p:cTn id="53" dur="500"/>
                                        <p:tgtEl>
                                          <p:spTgt spid="13">
                                            <p:txEl>
                                              <p:pRg st="1" end="1"/>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xEl>
                                              <p:pRg st="3" end="3"/>
                                            </p:txEl>
                                          </p:spTgt>
                                        </p:tgtEl>
                                        <p:attrNameLst>
                                          <p:attrName>style.visibility</p:attrName>
                                        </p:attrNameLst>
                                      </p:cBhvr>
                                      <p:to>
                                        <p:strVal val="visible"/>
                                      </p:to>
                                    </p:set>
                                    <p:animEffect transition="in" filter="fade">
                                      <p:cBhvr>
                                        <p:cTn id="56"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B22D0E-32C1-B1A4-A58E-D95B308E4115}"/>
              </a:ext>
            </a:extLst>
          </p:cNvPr>
          <p:cNvSpPr>
            <a:spLocks noGrp="1"/>
          </p:cNvSpPr>
          <p:nvPr>
            <p:ph type="title"/>
          </p:nvPr>
        </p:nvSpPr>
        <p:spPr/>
        <p:txBody>
          <a:bodyPr/>
          <a:lstStyle/>
          <a:p>
            <a:r>
              <a:rPr lang="it-IT" dirty="0"/>
              <a:t>Evaluation</a:t>
            </a:r>
            <a:endParaRPr lang="en-GB" dirty="0"/>
          </a:p>
        </p:txBody>
      </p:sp>
      <p:sp>
        <p:nvSpPr>
          <p:cNvPr id="3" name="Segnaposto contenuto 2">
            <a:extLst>
              <a:ext uri="{FF2B5EF4-FFF2-40B4-BE49-F238E27FC236}">
                <a16:creationId xmlns:a16="http://schemas.microsoft.com/office/drawing/2014/main" id="{A77E4130-553B-72CB-FE0C-E32CEB8DEF4A}"/>
              </a:ext>
            </a:extLst>
          </p:cNvPr>
          <p:cNvSpPr>
            <a:spLocks noGrp="1"/>
          </p:cNvSpPr>
          <p:nvPr>
            <p:ph idx="1"/>
          </p:nvPr>
        </p:nvSpPr>
        <p:spPr/>
        <p:txBody>
          <a:bodyPr>
            <a:normAutofit/>
          </a:bodyPr>
          <a:lstStyle/>
          <a:p>
            <a:endParaRPr lang="en-GB" dirty="0"/>
          </a:p>
          <a:p>
            <a:r>
              <a:rPr lang="en-GB" dirty="0"/>
              <a:t>Did you like the guide you have chosen? </a:t>
            </a:r>
          </a:p>
          <a:p>
            <a:r>
              <a:rPr lang="en-GB" dirty="0"/>
              <a:t>How useful have been the contents you were told? </a:t>
            </a:r>
          </a:p>
          <a:p>
            <a:r>
              <a:rPr lang="en-GB" dirty="0"/>
              <a:t>How much did you appreciated the final services offered ("Share your story", "3d print your pet", "Search for your pet")? </a:t>
            </a:r>
          </a:p>
          <a:p>
            <a:r>
              <a:rPr lang="en-GB" dirty="0"/>
              <a:t>Overall, how much did </a:t>
            </a:r>
            <a:r>
              <a:rPr lang="en-GB" dirty="0" err="1"/>
              <a:t>yoy</a:t>
            </a:r>
            <a:r>
              <a:rPr lang="en-GB" dirty="0"/>
              <a:t> like the interactive experience? </a:t>
            </a:r>
          </a:p>
          <a:p>
            <a:r>
              <a:rPr lang="en-GB" dirty="0"/>
              <a:t>Would you recommend this experience to other? </a:t>
            </a:r>
          </a:p>
          <a:p>
            <a:r>
              <a:rPr lang="en-GB" dirty="0"/>
              <a:t>Free comments/suggestions/complains</a:t>
            </a:r>
          </a:p>
          <a:p>
            <a:endParaRPr lang="en-GB" dirty="0"/>
          </a:p>
        </p:txBody>
      </p:sp>
    </p:spTree>
    <p:extLst>
      <p:ext uri="{BB962C8B-B14F-4D97-AF65-F5344CB8AC3E}">
        <p14:creationId xmlns:p14="http://schemas.microsoft.com/office/powerpoint/2010/main" val="1643206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Share your story!</a:t>
            </a:r>
          </a:p>
        </p:txBody>
      </p:sp>
      <p:pic>
        <p:nvPicPr>
          <p:cNvPr id="6" name="Immagine 5">
            <a:extLst>
              <a:ext uri="{FF2B5EF4-FFF2-40B4-BE49-F238E27FC236}">
                <a16:creationId xmlns:a16="http://schemas.microsoft.com/office/drawing/2014/main" id="{78D9F3EA-CC71-3826-83A1-8ABDD0C6D8E3}"/>
              </a:ext>
            </a:extLst>
          </p:cNvPr>
          <p:cNvPicPr>
            <a:picLocks noChangeAspect="1"/>
          </p:cNvPicPr>
          <p:nvPr/>
        </p:nvPicPr>
        <p:blipFill>
          <a:blip r:embed="rId2"/>
          <a:stretch>
            <a:fillRect/>
          </a:stretch>
        </p:blipFill>
        <p:spPr>
          <a:xfrm>
            <a:off x="449923" y="2005648"/>
            <a:ext cx="6194931" cy="3701706"/>
          </a:xfrm>
          <a:prstGeom prst="rect">
            <a:avLst/>
          </a:prstGeom>
        </p:spPr>
      </p:pic>
      <p:pic>
        <p:nvPicPr>
          <p:cNvPr id="8" name="Immagine 7">
            <a:extLst>
              <a:ext uri="{FF2B5EF4-FFF2-40B4-BE49-F238E27FC236}">
                <a16:creationId xmlns:a16="http://schemas.microsoft.com/office/drawing/2014/main" id="{68642D5F-D6F6-D13B-862B-814389D08487}"/>
              </a:ext>
            </a:extLst>
          </p:cNvPr>
          <p:cNvPicPr>
            <a:picLocks noChangeAspect="1"/>
          </p:cNvPicPr>
          <p:nvPr/>
        </p:nvPicPr>
        <p:blipFill>
          <a:blip r:embed="rId3"/>
          <a:stretch>
            <a:fillRect/>
          </a:stretch>
        </p:blipFill>
        <p:spPr>
          <a:xfrm>
            <a:off x="6644854" y="182880"/>
            <a:ext cx="5429548" cy="6534912"/>
          </a:xfrm>
          <a:prstGeom prst="rect">
            <a:avLst/>
          </a:prstGeom>
        </p:spPr>
      </p:pic>
      <p:sp>
        <p:nvSpPr>
          <p:cNvPr id="5" name="Sottotitolo 2">
            <a:extLst>
              <a:ext uri="{FF2B5EF4-FFF2-40B4-BE49-F238E27FC236}">
                <a16:creationId xmlns:a16="http://schemas.microsoft.com/office/drawing/2014/main" id="{F58F5160-C5E8-A1B3-AA3F-1B892FF1BE1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7" name="Segnaposto contenuto 2">
            <a:extLst>
              <a:ext uri="{FF2B5EF4-FFF2-40B4-BE49-F238E27FC236}">
                <a16:creationId xmlns:a16="http://schemas.microsoft.com/office/drawing/2014/main" id="{272F2B47-23D2-68C8-9149-8CCB5189FBB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129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fade">
                                      <p:cBhvr>
                                        <p:cTn id="15" dur="500"/>
                                        <p:tgtEl>
                                          <p:spTgt spid="7">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err="1"/>
              <a:t>Merchandisign</a:t>
            </a:r>
            <a:endParaRPr lang="en-GB" dirty="0"/>
          </a:p>
        </p:txBody>
      </p:sp>
      <p:sp>
        <p:nvSpPr>
          <p:cNvPr id="5" name="Sottotitolo 2">
            <a:extLst>
              <a:ext uri="{FF2B5EF4-FFF2-40B4-BE49-F238E27FC236}">
                <a16:creationId xmlns:a16="http://schemas.microsoft.com/office/drawing/2014/main" id="{6AC12187-0622-9D61-DC5A-37F2C173922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pic>
        <p:nvPicPr>
          <p:cNvPr id="1026" name="Picture 2">
            <a:extLst>
              <a:ext uri="{FF2B5EF4-FFF2-40B4-BE49-F238E27FC236}">
                <a16:creationId xmlns:a16="http://schemas.microsoft.com/office/drawing/2014/main" id="{A8616936-47E8-EE44-6F10-A8EB89C05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799" y="2190559"/>
            <a:ext cx="9272524" cy="4200098"/>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48227616-61DD-0200-1844-4C0972CB46C4}"/>
              </a:ext>
            </a:extLst>
          </p:cNvPr>
          <p:cNvPicPr>
            <a:picLocks noChangeAspect="1"/>
          </p:cNvPicPr>
          <p:nvPr/>
        </p:nvPicPr>
        <p:blipFill>
          <a:blip r:embed="rId3"/>
          <a:stretch>
            <a:fillRect/>
          </a:stretch>
        </p:blipFill>
        <p:spPr>
          <a:xfrm>
            <a:off x="4509703" y="2190560"/>
            <a:ext cx="7806871" cy="4200097"/>
          </a:xfrm>
          <a:prstGeom prst="rect">
            <a:avLst/>
          </a:prstGeom>
        </p:spPr>
      </p:pic>
      <p:sp>
        <p:nvSpPr>
          <p:cNvPr id="6" name="Segnaposto contenuto 2">
            <a:extLst>
              <a:ext uri="{FF2B5EF4-FFF2-40B4-BE49-F238E27FC236}">
                <a16:creationId xmlns:a16="http://schemas.microsoft.com/office/drawing/2014/main" id="{78BC2DED-092C-4E03-5B00-6ED88E7D7C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635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fade">
                                      <p:cBhvr>
                                        <p:cTn id="15" dur="500"/>
                                        <p:tgtEl>
                                          <p:spTgt spid="6">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3" y="2052918"/>
            <a:ext cx="3919498" cy="4195481"/>
          </a:xfrm>
        </p:spPr>
        <p:txBody>
          <a:bodyPr/>
          <a:lstStyle/>
          <a:p>
            <a:r>
              <a:rPr lang="en-GB" b="1" dirty="0"/>
              <a:t>3d print your pet</a:t>
            </a:r>
          </a:p>
          <a:p>
            <a:r>
              <a:rPr lang="en-GB" dirty="0"/>
              <a:t>The idea is to develop a tool to realize a 3d printed little modelling of our pet, starting from uploading a 360° video. The merchandising unit will be in charge to realize and send home to the users the realized 3d print that will be used as a gift or a little celebrating statue.</a:t>
            </a:r>
          </a:p>
        </p:txBody>
      </p:sp>
      <p:pic>
        <p:nvPicPr>
          <p:cNvPr id="3" name="Immagine 2">
            <a:hlinkClick r:id="rId2"/>
            <a:extLst>
              <a:ext uri="{FF2B5EF4-FFF2-40B4-BE49-F238E27FC236}">
                <a16:creationId xmlns:a16="http://schemas.microsoft.com/office/drawing/2014/main" id="{2D605BA4-0D1F-8C1F-5E96-92B1D58163DE}"/>
              </a:ext>
            </a:extLst>
          </p:cNvPr>
          <p:cNvPicPr>
            <a:picLocks noChangeAspect="1"/>
          </p:cNvPicPr>
          <p:nvPr/>
        </p:nvPicPr>
        <p:blipFill>
          <a:blip r:embed="rId3"/>
          <a:stretch>
            <a:fillRect/>
          </a:stretch>
        </p:blipFill>
        <p:spPr>
          <a:xfrm>
            <a:off x="5149196" y="2147921"/>
            <a:ext cx="6617191" cy="3670988"/>
          </a:xfrm>
          <a:prstGeom prst="rect">
            <a:avLst/>
          </a:prstGeom>
        </p:spPr>
      </p:pic>
      <p:sp>
        <p:nvSpPr>
          <p:cNvPr id="6" name="Sottotitolo 2">
            <a:extLst>
              <a:ext uri="{FF2B5EF4-FFF2-40B4-BE49-F238E27FC236}">
                <a16:creationId xmlns:a16="http://schemas.microsoft.com/office/drawing/2014/main" id="{41D1499C-87CC-553D-DD02-2CEE1322CCE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7" name="Segnaposto contenuto 2">
            <a:extLst>
              <a:ext uri="{FF2B5EF4-FFF2-40B4-BE49-F238E27FC236}">
                <a16:creationId xmlns:a16="http://schemas.microsoft.com/office/drawing/2014/main" id="{21AD8600-FE7F-A37A-0554-90B0D11B1A97}"/>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67647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2" y="2052918"/>
            <a:ext cx="4700079" cy="4195481"/>
          </a:xfrm>
        </p:spPr>
        <p:txBody>
          <a:bodyPr>
            <a:normAutofit/>
          </a:bodyPr>
          <a:lstStyle/>
          <a:p>
            <a:r>
              <a:rPr lang="en-GB" b="1" dirty="0"/>
              <a:t>Search for your pet!</a:t>
            </a:r>
          </a:p>
          <a:p>
            <a:r>
              <a:rPr lang="en-GB" dirty="0"/>
              <a:t>Search for your pet is a tool able to help people who lost their pets by loading, sharing, and visualizing geolocated data of their missing pets. The user will have the possibility to fill in a form that will structure data similarly to those seen in the Preliminary data section; other users could improve information in case they have seen the lost-pet.</a:t>
            </a:r>
          </a:p>
        </p:txBody>
      </p:sp>
      <p:pic>
        <p:nvPicPr>
          <p:cNvPr id="4098" name="Picture 2">
            <a:extLst>
              <a:ext uri="{FF2B5EF4-FFF2-40B4-BE49-F238E27FC236}">
                <a16:creationId xmlns:a16="http://schemas.microsoft.com/office/drawing/2014/main" id="{287B6D5A-B8D0-80BF-D2EF-AF2AB38AA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05383"/>
            <a:ext cx="5076825"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8265940-3FA1-93D4-3380-56ADAAFBF04F}"/>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6" name="Segnaposto contenuto 2">
            <a:extLst>
              <a:ext uri="{FF2B5EF4-FFF2-40B4-BE49-F238E27FC236}">
                <a16:creationId xmlns:a16="http://schemas.microsoft.com/office/drawing/2014/main" id="{662CBB56-E454-FE41-169D-F8B9CEDF85BD}"/>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41824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3" name="Immagine 2">
            <a:extLst>
              <a:ext uri="{FF2B5EF4-FFF2-40B4-BE49-F238E27FC236}">
                <a16:creationId xmlns:a16="http://schemas.microsoft.com/office/drawing/2014/main" id="{B5290372-45A1-D401-1D20-19DF4B663DC9}"/>
              </a:ext>
            </a:extLst>
          </p:cNvPr>
          <p:cNvPicPr>
            <a:picLocks noChangeAspect="1"/>
          </p:cNvPicPr>
          <p:nvPr/>
        </p:nvPicPr>
        <p:blipFill>
          <a:blip r:embed="rId2"/>
          <a:stretch>
            <a:fillRect/>
          </a:stretch>
        </p:blipFill>
        <p:spPr>
          <a:xfrm>
            <a:off x="5376671" y="1561808"/>
            <a:ext cx="6103630" cy="4195481"/>
          </a:xfrm>
          <a:prstGeom prst="rect">
            <a:avLst/>
          </a:prstGeom>
        </p:spPr>
      </p:pic>
      <p:pic>
        <p:nvPicPr>
          <p:cNvPr id="7" name="Segnaposto contenuto 6">
            <a:extLst>
              <a:ext uri="{FF2B5EF4-FFF2-40B4-BE49-F238E27FC236}">
                <a16:creationId xmlns:a16="http://schemas.microsoft.com/office/drawing/2014/main" id="{86F26B94-D8B4-32A2-946D-1D6BA3E32416}"/>
              </a:ext>
            </a:extLst>
          </p:cNvPr>
          <p:cNvPicPr>
            <a:picLocks noChangeAspect="1"/>
          </p:cNvPicPr>
          <p:nvPr/>
        </p:nvPicPr>
        <p:blipFill>
          <a:blip r:embed="rId3"/>
          <a:stretch>
            <a:fillRect/>
          </a:stretch>
        </p:blipFill>
        <p:spPr>
          <a:xfrm>
            <a:off x="919215" y="1561809"/>
            <a:ext cx="4246333" cy="4195480"/>
          </a:xfrm>
          <a:prstGeom prst="rect">
            <a:avLst/>
          </a:prstGeom>
        </p:spPr>
      </p:pic>
      <p:sp>
        <p:nvSpPr>
          <p:cNvPr id="5" name="Sottotitolo 2">
            <a:extLst>
              <a:ext uri="{FF2B5EF4-FFF2-40B4-BE49-F238E27FC236}">
                <a16:creationId xmlns:a16="http://schemas.microsoft.com/office/drawing/2014/main" id="{A31205E6-D068-AE1E-43AE-2C86C91AD39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Preliminary data</a:t>
            </a:r>
            <a:endParaRPr lang="en-GB" dirty="0"/>
          </a:p>
        </p:txBody>
      </p:sp>
      <p:pic>
        <p:nvPicPr>
          <p:cNvPr id="4" name="Immagine 3">
            <a:extLst>
              <a:ext uri="{FF2B5EF4-FFF2-40B4-BE49-F238E27FC236}">
                <a16:creationId xmlns:a16="http://schemas.microsoft.com/office/drawing/2014/main" id="{976641CB-B0DE-4472-2B7A-532FEF3B6FD3}"/>
              </a:ext>
            </a:extLst>
          </p:cNvPr>
          <p:cNvPicPr>
            <a:picLocks noChangeAspect="1"/>
          </p:cNvPicPr>
          <p:nvPr/>
        </p:nvPicPr>
        <p:blipFill>
          <a:blip r:embed="rId4"/>
          <a:stretch>
            <a:fillRect/>
          </a:stretch>
        </p:blipFill>
        <p:spPr>
          <a:xfrm>
            <a:off x="8318000" y="3852582"/>
            <a:ext cx="3761781" cy="2855328"/>
          </a:xfrm>
          <a:prstGeom prst="rect">
            <a:avLst/>
          </a:prstGeom>
        </p:spPr>
      </p:pic>
      <p:sp>
        <p:nvSpPr>
          <p:cNvPr id="8" name="Segnaposto contenuto 2">
            <a:extLst>
              <a:ext uri="{FF2B5EF4-FFF2-40B4-BE49-F238E27FC236}">
                <a16:creationId xmlns:a16="http://schemas.microsoft.com/office/drawing/2014/main" id="{C1595F64-BC33-3001-D2ED-C92C68522AC6}"/>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3373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bg/>
                                          </p:spTgt>
                                        </p:tgtEl>
                                        <p:attrNameLst>
                                          <p:attrName>style.visibility</p:attrName>
                                        </p:attrNameLst>
                                      </p:cBhvr>
                                      <p:to>
                                        <p:strVal val="visible"/>
                                      </p:to>
                                    </p:set>
                                    <p:animEffect transition="in" filter="fade">
                                      <p:cBhvr>
                                        <p:cTn id="10" dur="500"/>
                                        <p:tgtEl>
                                          <p:spTgt spid="8">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4" name="Immagine 3">
            <a:extLst>
              <a:ext uri="{FF2B5EF4-FFF2-40B4-BE49-F238E27FC236}">
                <a16:creationId xmlns:a16="http://schemas.microsoft.com/office/drawing/2014/main" id="{E566601A-0037-9DBF-DB78-4B7F7C735092}"/>
              </a:ext>
            </a:extLst>
          </p:cNvPr>
          <p:cNvPicPr>
            <a:picLocks noChangeAspect="1"/>
          </p:cNvPicPr>
          <p:nvPr/>
        </p:nvPicPr>
        <p:blipFill>
          <a:blip r:embed="rId2"/>
          <a:stretch>
            <a:fillRect/>
          </a:stretch>
        </p:blipFill>
        <p:spPr>
          <a:xfrm>
            <a:off x="921068" y="1305383"/>
            <a:ext cx="8588894" cy="5205145"/>
          </a:xfrm>
          <a:prstGeom prst="rect">
            <a:avLst/>
          </a:prstGeom>
        </p:spPr>
      </p:pic>
      <p:sp>
        <p:nvSpPr>
          <p:cNvPr id="5" name="Segnaposto contenuto 2">
            <a:extLst>
              <a:ext uri="{FF2B5EF4-FFF2-40B4-BE49-F238E27FC236}">
                <a16:creationId xmlns:a16="http://schemas.microsoft.com/office/drawing/2014/main" id="{32BD535B-A161-1CC1-8D6D-9337FE33A07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135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10125521"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How </a:t>
            </a:r>
            <a:r>
              <a:rPr lang="it-IT" dirty="0" err="1"/>
              <a:t>we</a:t>
            </a:r>
            <a:r>
              <a:rPr lang="it-IT" dirty="0"/>
              <a:t> </a:t>
            </a:r>
            <a:r>
              <a:rPr lang="it-IT" dirty="0" err="1"/>
              <a:t>arrive</a:t>
            </a:r>
            <a:r>
              <a:rPr lang="it-IT" dirty="0"/>
              <a:t> to </a:t>
            </a:r>
            <a:r>
              <a:rPr lang="it-IT" dirty="0" err="1"/>
              <a:t>define</a:t>
            </a:r>
            <a:r>
              <a:rPr lang="it-IT" dirty="0"/>
              <a:t> </a:t>
            </a:r>
            <a:r>
              <a:rPr lang="it-IT" dirty="0" err="1"/>
              <a:t>this</a:t>
            </a:r>
            <a:r>
              <a:rPr lang="it-IT" dirty="0"/>
              <a:t> project?</a:t>
            </a:r>
            <a:endParaRPr lang="en-GB" dirty="0"/>
          </a:p>
        </p:txBody>
      </p:sp>
      <p:sp>
        <p:nvSpPr>
          <p:cNvPr id="5" name="Segnaposto contenuto 2">
            <a:extLst>
              <a:ext uri="{FF2B5EF4-FFF2-40B4-BE49-F238E27FC236}">
                <a16:creationId xmlns:a16="http://schemas.microsoft.com/office/drawing/2014/main" id="{81A9F246-813C-28B1-146F-0F48364CEA77}"/>
              </a:ext>
            </a:extLst>
          </p:cNvPr>
          <p:cNvSpPr>
            <a:spLocks noGrp="1"/>
          </p:cNvSpPr>
          <p:nvPr>
            <p:ph idx="1"/>
          </p:nvPr>
        </p:nvSpPr>
        <p:spPr>
          <a:xfrm>
            <a:off x="967677" y="1633728"/>
            <a:ext cx="4725988" cy="1536192"/>
          </a:xfrm>
        </p:spPr>
        <p:txBody>
          <a:bodyPr>
            <a:normAutofit fontScale="92500" lnSpcReduction="10000"/>
          </a:bodyPr>
          <a:lstStyle/>
          <a:p>
            <a:r>
              <a:rPr lang="en-GB" b="1" dirty="0"/>
              <a:t>Context</a:t>
            </a:r>
          </a:p>
          <a:p>
            <a:r>
              <a:rPr lang="en-GB" b="1" dirty="0"/>
              <a:t>Design cards</a:t>
            </a:r>
          </a:p>
          <a:p>
            <a:r>
              <a:rPr lang="en-GB" b="1" dirty="0"/>
              <a:t>Goals</a:t>
            </a:r>
          </a:p>
          <a:p>
            <a:r>
              <a:rPr lang="en-GB" b="1" dirty="0" err="1"/>
              <a:t>Museological</a:t>
            </a:r>
            <a:r>
              <a:rPr lang="en-GB" b="1" dirty="0"/>
              <a:t> approach</a:t>
            </a:r>
            <a:endParaRPr lang="en-GB" dirty="0"/>
          </a:p>
        </p:txBody>
      </p:sp>
      <p:sp>
        <p:nvSpPr>
          <p:cNvPr id="6" name="Segnaposto contenuto 2">
            <a:extLst>
              <a:ext uri="{FF2B5EF4-FFF2-40B4-BE49-F238E27FC236}">
                <a16:creationId xmlns:a16="http://schemas.microsoft.com/office/drawing/2014/main" id="{EE8D9B26-40BB-12ED-9DB2-556B1C79892D}"/>
              </a:ext>
            </a:extLst>
          </p:cNvPr>
          <p:cNvSpPr txBox="1">
            <a:spLocks/>
          </p:cNvSpPr>
          <p:nvPr/>
        </p:nvSpPr>
        <p:spPr>
          <a:xfrm>
            <a:off x="6667501" y="1633728"/>
            <a:ext cx="4725988" cy="15361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Personae</a:t>
            </a:r>
          </a:p>
          <a:p>
            <a:r>
              <a:rPr lang="en-GB" b="1" dirty="0"/>
              <a:t>Scenarios</a:t>
            </a:r>
          </a:p>
        </p:txBody>
      </p:sp>
    </p:spTree>
    <p:extLst>
      <p:ext uri="{BB962C8B-B14F-4D97-AF65-F5344CB8AC3E}">
        <p14:creationId xmlns:p14="http://schemas.microsoft.com/office/powerpoint/2010/main" val="361122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EA0F1-6FAD-8F60-8AEB-E3FFBD8DA317}"/>
              </a:ext>
            </a:extLst>
          </p:cNvPr>
          <p:cNvSpPr>
            <a:spLocks noGrp="1"/>
          </p:cNvSpPr>
          <p:nvPr>
            <p:ph type="title"/>
          </p:nvPr>
        </p:nvSpPr>
        <p:spPr/>
        <p:txBody>
          <a:bodyPr/>
          <a:lstStyle/>
          <a:p>
            <a:r>
              <a:rPr lang="it-IT" dirty="0"/>
              <a:t>Team </a:t>
            </a:r>
            <a:r>
              <a:rPr lang="it-IT" dirty="0" err="1"/>
              <a:t>roles</a:t>
            </a:r>
            <a:endParaRPr lang="en-GB" dirty="0"/>
          </a:p>
        </p:txBody>
      </p:sp>
      <p:sp>
        <p:nvSpPr>
          <p:cNvPr id="3" name="Segnaposto contenuto 2">
            <a:extLst>
              <a:ext uri="{FF2B5EF4-FFF2-40B4-BE49-F238E27FC236}">
                <a16:creationId xmlns:a16="http://schemas.microsoft.com/office/drawing/2014/main" id="{3A1ADF7F-DB83-E2E2-06B1-6449BDA93C6B}"/>
              </a:ext>
            </a:extLst>
          </p:cNvPr>
          <p:cNvSpPr>
            <a:spLocks noGrp="1"/>
          </p:cNvSpPr>
          <p:nvPr>
            <p:ph idx="1"/>
          </p:nvPr>
        </p:nvSpPr>
        <p:spPr>
          <a:xfrm>
            <a:off x="7199312" y="9581262"/>
            <a:ext cx="810273" cy="1129409"/>
          </a:xfrm>
        </p:spPr>
        <p:txBody>
          <a:bodyPr/>
          <a:lstStyle/>
          <a:p>
            <a:endParaRPr lang="en-GB" dirty="0"/>
          </a:p>
        </p:txBody>
      </p:sp>
      <p:pic>
        <p:nvPicPr>
          <p:cNvPr id="6146" name="Picture 2">
            <a:extLst>
              <a:ext uri="{FF2B5EF4-FFF2-40B4-BE49-F238E27FC236}">
                <a16:creationId xmlns:a16="http://schemas.microsoft.com/office/drawing/2014/main" id="{9382D7B6-933D-08DE-E6B9-A3E1F0B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7" y="1321932"/>
            <a:ext cx="3953646" cy="3105103"/>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contenuto 2">
            <a:extLst>
              <a:ext uri="{FF2B5EF4-FFF2-40B4-BE49-F238E27FC236}">
                <a16:creationId xmlns:a16="http://schemas.microsoft.com/office/drawing/2014/main" id="{8661B431-FFB7-723A-6169-D139D48F6FC6}"/>
              </a:ext>
            </a:extLst>
          </p:cNvPr>
          <p:cNvSpPr txBox="1">
            <a:spLocks/>
          </p:cNvSpPr>
          <p:nvPr/>
        </p:nvSpPr>
        <p:spPr>
          <a:xfrm>
            <a:off x="646111" y="5009874"/>
            <a:ext cx="4851440" cy="2061485"/>
          </a:xfrm>
          <a:prstGeom prst="rect">
            <a:avLst/>
          </a:prstGeom>
        </p:spPr>
        <p:txBody>
          <a:bodyPr vert="horz" lIns="91440" tIns="45720" rIns="91440" bIns="45720" rtlCol="0" anchor="ct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b="1" dirty="0"/>
              <a:t>Enrica Zani and </a:t>
            </a:r>
            <a:r>
              <a:rPr lang="en-GB" b="1" dirty="0" err="1"/>
              <a:t>Bigio</a:t>
            </a:r>
            <a:endParaRPr lang="en-GB" b="1" dirty="0"/>
          </a:p>
          <a:p>
            <a:r>
              <a:rPr lang="en-GB" dirty="0"/>
              <a:t>Basic idea and preliminary data section; physical museum analysis; Virtual </a:t>
            </a:r>
            <a:r>
              <a:rPr lang="en-GB" dirty="0" err="1"/>
              <a:t>Exibhition</a:t>
            </a:r>
            <a:r>
              <a:rPr lang="en-GB" dirty="0"/>
              <a:t> building with </a:t>
            </a:r>
            <a:r>
              <a:rPr lang="en-GB" dirty="0" err="1"/>
              <a:t>Omeka</a:t>
            </a:r>
            <a:r>
              <a:rPr lang="en-GB" dirty="0"/>
              <a:t>; application interaction diagram with Twine; </a:t>
            </a:r>
            <a:r>
              <a:rPr lang="en-GB" dirty="0" err="1"/>
              <a:t>mercandising</a:t>
            </a:r>
            <a:r>
              <a:rPr lang="en-GB" dirty="0"/>
              <a:t> ideation; privacy and copyright issues; bibliography</a:t>
            </a: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pic>
        <p:nvPicPr>
          <p:cNvPr id="6152" name="Picture 8">
            <a:extLst>
              <a:ext uri="{FF2B5EF4-FFF2-40B4-BE49-F238E27FC236}">
                <a16:creationId xmlns:a16="http://schemas.microsoft.com/office/drawing/2014/main" id="{41840A43-D5B1-1A86-C41F-855F179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787" y="1321932"/>
            <a:ext cx="3953646" cy="311276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2E1416D4-25F5-A260-0EE4-B387BC12CF84}"/>
              </a:ext>
            </a:extLst>
          </p:cNvPr>
          <p:cNvSpPr txBox="1">
            <a:spLocks/>
          </p:cNvSpPr>
          <p:nvPr/>
        </p:nvSpPr>
        <p:spPr>
          <a:xfrm>
            <a:off x="6360787" y="4712319"/>
            <a:ext cx="4355535" cy="206148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sz="1700" b="1" dirty="0"/>
              <a:t>Alisia </a:t>
            </a:r>
            <a:r>
              <a:rPr lang="en-GB" sz="1700" b="1" dirty="0" err="1"/>
              <a:t>Zarbo</a:t>
            </a:r>
            <a:r>
              <a:rPr lang="en-GB" sz="1700" b="1" dirty="0"/>
              <a:t> and Billy</a:t>
            </a:r>
          </a:p>
          <a:p>
            <a:r>
              <a:rPr lang="en-GB" sz="1700" dirty="0"/>
              <a:t>Ideation cards </a:t>
            </a:r>
            <a:r>
              <a:rPr lang="en-GB" sz="1700" dirty="0" err="1"/>
              <a:t>museological</a:t>
            </a:r>
            <a:r>
              <a:rPr lang="en-GB" sz="1700" dirty="0"/>
              <a:t> approach; social media analysis; Personas; Scenarios with Twine; Virtual Frida's room with Blender; feasibility plan</a:t>
            </a:r>
            <a:endParaRPr lang="en-GB" sz="1700"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spTree>
    <p:extLst>
      <p:ext uri="{BB962C8B-B14F-4D97-AF65-F5344CB8AC3E}">
        <p14:creationId xmlns:p14="http://schemas.microsoft.com/office/powerpoint/2010/main" val="20438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1. Preliminary brainstorming</a:t>
            </a:r>
            <a:br>
              <a:rPr lang="en-GB" dirty="0"/>
            </a:br>
            <a:r>
              <a:rPr lang="en-GB" dirty="0"/>
              <a:t>Corpus of lost-pets advertisements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972317" y="1940270"/>
            <a:ext cx="6462823" cy="3716969"/>
          </a:xfrm>
          <a:prstGeom prst="roundRect">
            <a:avLst/>
          </a:prstGeom>
          <a:ln w="76200">
            <a:solidFill>
              <a:schemeClr val="accent4"/>
            </a:solidFill>
          </a:ln>
        </p:spPr>
        <p:txBody>
          <a:bodyPr vert="horz" lIns="0" tIns="45720" rIns="0" bIns="45720" rtlCol="0">
            <a:normAutofit fontScale="85000" lnSpcReduction="2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words used to describe the physical or behavioural features 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personalization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Personas</a:t>
            </a:r>
          </a:p>
        </p:txBody>
      </p:sp>
    </p:spTree>
    <p:extLst>
      <p:ext uri="{BB962C8B-B14F-4D97-AF65-F5344CB8AC3E}">
        <p14:creationId xmlns:p14="http://schemas.microsoft.com/office/powerpoint/2010/main" val="1644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1</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descr="Immagine che contiene testo&#10;&#10;Descrizione generata automaticamente">
            <a:extLst>
              <a:ext uri="{FF2B5EF4-FFF2-40B4-BE49-F238E27FC236}">
                <a16:creationId xmlns:a16="http://schemas.microsoft.com/office/drawing/2014/main" id="{78B322CA-4030-497A-8213-0E4B53112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560" y="1905000"/>
            <a:ext cx="3714749" cy="4952999"/>
          </a:xfrm>
          <a:prstGeom prst="rect">
            <a:avLst/>
          </a:prstGeom>
        </p:spPr>
      </p:pic>
      <p:sp>
        <p:nvSpPr>
          <p:cNvPr id="11" name="Rettangolo con angoli arrotondati 10">
            <a:extLst>
              <a:ext uri="{FF2B5EF4-FFF2-40B4-BE49-F238E27FC236}">
                <a16:creationId xmlns:a16="http://schemas.microsoft.com/office/drawing/2014/main" id="{FB76F779-A2A4-428A-AEB0-B2D74CD9FC21}"/>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
        <p:nvSpPr>
          <p:cNvPr id="3" name="Rettangolo con angoli arrotondati 2">
            <a:extLst>
              <a:ext uri="{FF2B5EF4-FFF2-40B4-BE49-F238E27FC236}">
                <a16:creationId xmlns:a16="http://schemas.microsoft.com/office/drawing/2014/main" id="{1BEF2FD3-6E4D-4757-B057-BBDF95727C39}"/>
              </a:ext>
            </a:extLst>
          </p:cNvPr>
          <p:cNvSpPr/>
          <p:nvPr/>
        </p:nvSpPr>
        <p:spPr>
          <a:xfrm>
            <a:off x="1405054" y="4170556"/>
            <a:ext cx="6088566" cy="557558"/>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con angoli arrotondati 6">
            <a:extLst>
              <a:ext uri="{FF2B5EF4-FFF2-40B4-BE49-F238E27FC236}">
                <a16:creationId xmlns:a16="http://schemas.microsoft.com/office/drawing/2014/main" id="{E3906473-3E52-4EEB-98CE-77664F133F9F}"/>
              </a:ext>
            </a:extLst>
          </p:cNvPr>
          <p:cNvSpPr/>
          <p:nvPr/>
        </p:nvSpPr>
        <p:spPr>
          <a:xfrm>
            <a:off x="8847116" y="4786664"/>
            <a:ext cx="1723957" cy="557558"/>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con angoli arrotondati 7">
            <a:extLst>
              <a:ext uri="{FF2B5EF4-FFF2-40B4-BE49-F238E27FC236}">
                <a16:creationId xmlns:a16="http://schemas.microsoft.com/office/drawing/2014/main" id="{0B34981E-9EE2-4F7B-9D9A-211F3D48C47A}"/>
              </a:ext>
            </a:extLst>
          </p:cNvPr>
          <p:cNvSpPr/>
          <p:nvPr/>
        </p:nvSpPr>
        <p:spPr>
          <a:xfrm>
            <a:off x="1405054" y="4836361"/>
            <a:ext cx="6088566" cy="557558"/>
          </a:xfrm>
          <a:prstGeom prst="roundRect">
            <a:avLst/>
          </a:prstGeom>
          <a:solidFill>
            <a:schemeClr val="bg2">
              <a:lumMod val="75000"/>
              <a:alpha val="44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ttore 2 5">
            <a:extLst>
              <a:ext uri="{FF2B5EF4-FFF2-40B4-BE49-F238E27FC236}">
                <a16:creationId xmlns:a16="http://schemas.microsoft.com/office/drawing/2014/main" id="{A44C66C9-468D-4699-AD1C-837152BCFB06}"/>
              </a:ext>
            </a:extLst>
          </p:cNvPr>
          <p:cNvCxnSpPr/>
          <p:nvPr/>
        </p:nvCxnSpPr>
        <p:spPr>
          <a:xfrm flipV="1">
            <a:off x="7493620" y="3942608"/>
            <a:ext cx="2517279" cy="1122835"/>
          </a:xfrm>
          <a:prstGeom prst="straightConnector1">
            <a:avLst/>
          </a:prstGeom>
          <a:ln w="222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4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2</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descr="Immagine che contiene testo, nero, mammifero&#10;&#10;Descrizione generata automaticamente">
            <a:extLst>
              <a:ext uri="{FF2B5EF4-FFF2-40B4-BE49-F238E27FC236}">
                <a16:creationId xmlns:a16="http://schemas.microsoft.com/office/drawing/2014/main" id="{33339D11-8609-4080-A872-A42D1A768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902" y="1971675"/>
            <a:ext cx="3717407" cy="4956543"/>
          </a:xfrm>
          <a:prstGeom prst="rect">
            <a:avLst/>
          </a:prstGeom>
        </p:spPr>
      </p:pic>
      <p:sp>
        <p:nvSpPr>
          <p:cNvPr id="8" name="Rettangolo con angoli arrotondati 7">
            <a:extLst>
              <a:ext uri="{FF2B5EF4-FFF2-40B4-BE49-F238E27FC236}">
                <a16:creationId xmlns:a16="http://schemas.microsoft.com/office/drawing/2014/main" id="{1BBD656D-7F0C-41E9-A1EC-00E98E030E4B}"/>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Tree>
    <p:extLst>
      <p:ext uri="{BB962C8B-B14F-4D97-AF65-F5344CB8AC3E}">
        <p14:creationId xmlns:p14="http://schemas.microsoft.com/office/powerpoint/2010/main" val="3415374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3</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descr="Immagine che contiene testo, bigliettodavisita&#10;&#10;Descrizione generata automaticamente">
            <a:extLst>
              <a:ext uri="{FF2B5EF4-FFF2-40B4-BE49-F238E27FC236}">
                <a16:creationId xmlns:a16="http://schemas.microsoft.com/office/drawing/2014/main" id="{A92A683C-C1E8-41AE-B549-E57C37DC0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475" y="1971675"/>
            <a:ext cx="3719732" cy="4956543"/>
          </a:xfrm>
          <a:prstGeom prst="rect">
            <a:avLst/>
          </a:prstGeom>
        </p:spPr>
      </p:pic>
      <p:sp>
        <p:nvSpPr>
          <p:cNvPr id="8" name="Rettangolo con angoli arrotondati 7">
            <a:extLst>
              <a:ext uri="{FF2B5EF4-FFF2-40B4-BE49-F238E27FC236}">
                <a16:creationId xmlns:a16="http://schemas.microsoft.com/office/drawing/2014/main" id="{2C3ED476-437D-449D-B21C-944DCC41D523}"/>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Tree>
    <p:extLst>
      <p:ext uri="{BB962C8B-B14F-4D97-AF65-F5344CB8AC3E}">
        <p14:creationId xmlns:p14="http://schemas.microsoft.com/office/powerpoint/2010/main" val="538236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Benchmark on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fontScale="77500" lnSpcReduction="20000"/>
          </a:bodyPr>
          <a:lstStyle/>
          <a:p>
            <a:r>
              <a:rPr lang="it-IT" dirty="0" err="1"/>
              <a:t>We</a:t>
            </a:r>
            <a:r>
              <a:rPr lang="it-IT" dirty="0"/>
              <a:t> </a:t>
            </a:r>
            <a:r>
              <a:rPr lang="it-IT" dirty="0" err="1"/>
              <a:t>then</a:t>
            </a:r>
            <a:r>
              <a:rPr lang="it-IT" dirty="0"/>
              <a:t> </a:t>
            </a:r>
            <a:r>
              <a:rPr lang="it-IT" dirty="0" err="1"/>
              <a:t>started</a:t>
            </a:r>
            <a:r>
              <a:rPr lang="it-IT" dirty="0"/>
              <a:t> </a:t>
            </a:r>
            <a:r>
              <a:rPr lang="it-IT" dirty="0" err="1"/>
              <a:t>searching</a:t>
            </a:r>
            <a:r>
              <a:rPr lang="it-IT" dirty="0"/>
              <a:t> for cultural institutions </a:t>
            </a:r>
            <a:r>
              <a:rPr lang="it-IT" dirty="0" err="1"/>
              <a:t>devoted</a:t>
            </a:r>
            <a:r>
              <a:rPr lang="it-IT" dirty="0"/>
              <a:t> to the </a:t>
            </a:r>
            <a:r>
              <a:rPr lang="it-IT" b="1" dirty="0" err="1"/>
              <a:t>happier</a:t>
            </a:r>
            <a:r>
              <a:rPr lang="it-IT" b="1" dirty="0"/>
              <a:t> </a:t>
            </a:r>
            <a:r>
              <a:rPr lang="it-IT" b="1" dirty="0" err="1"/>
              <a:t>theme</a:t>
            </a:r>
            <a:r>
              <a:rPr lang="it-IT" b="1" dirty="0"/>
              <a:t> </a:t>
            </a:r>
            <a:r>
              <a:rPr lang="it-IT" dirty="0"/>
              <a:t>of human-pet </a:t>
            </a:r>
            <a:r>
              <a:rPr lang="it-IT" dirty="0" err="1"/>
              <a:t>relationship</a:t>
            </a:r>
            <a:endParaRPr lang="it-IT" dirty="0"/>
          </a:p>
          <a:p>
            <a:r>
              <a:rPr lang="it-IT" dirty="0" err="1"/>
              <a:t>We</a:t>
            </a:r>
            <a:r>
              <a:rPr lang="it-IT" dirty="0"/>
              <a:t> </a:t>
            </a:r>
            <a:r>
              <a:rPr lang="it-IT" dirty="0" err="1"/>
              <a:t>did</a:t>
            </a:r>
            <a:r>
              <a:rPr lang="it-IT" dirty="0"/>
              <a:t> a short and </a:t>
            </a:r>
            <a:r>
              <a:rPr lang="it-IT" dirty="0" err="1"/>
              <a:t>really</a:t>
            </a:r>
            <a:r>
              <a:rPr lang="it-IT" dirty="0"/>
              <a:t> </a:t>
            </a:r>
            <a:r>
              <a:rPr lang="it-IT" dirty="0" err="1"/>
              <a:t>lazy</a:t>
            </a:r>
            <a:r>
              <a:rPr lang="it-IT" dirty="0"/>
              <a:t> </a:t>
            </a:r>
            <a:r>
              <a:rPr lang="it-IT" dirty="0" err="1"/>
              <a:t>google</a:t>
            </a:r>
            <a:r>
              <a:rPr lang="it-IT" dirty="0"/>
              <a:t> </a:t>
            </a:r>
            <a:r>
              <a:rPr lang="it-IT" dirty="0" err="1"/>
              <a:t>search</a:t>
            </a:r>
            <a:r>
              <a:rPr lang="it-IT" dirty="0"/>
              <a:t> on «</a:t>
            </a:r>
            <a:r>
              <a:rPr lang="it-IT" dirty="0" err="1"/>
              <a:t>cat</a:t>
            </a:r>
            <a:r>
              <a:rPr lang="it-IT" dirty="0"/>
              <a:t> museum» keywords and use </a:t>
            </a:r>
            <a:r>
              <a:rPr lang="it-IT" dirty="0" err="1"/>
              <a:t>this</a:t>
            </a:r>
            <a:r>
              <a:rPr lang="it-IT" dirty="0"/>
              <a:t> </a:t>
            </a:r>
            <a:r>
              <a:rPr lang="it-IT" dirty="0" err="1"/>
              <a:t>offered</a:t>
            </a:r>
            <a:r>
              <a:rPr lang="it-IT" dirty="0"/>
              <a:t> </a:t>
            </a:r>
            <a:r>
              <a:rPr lang="it-IT" dirty="0" err="1"/>
              <a:t>result</a:t>
            </a:r>
            <a:r>
              <a:rPr lang="it-IT" dirty="0"/>
              <a:t> </a:t>
            </a:r>
            <a:r>
              <a:rPr lang="it-IT" dirty="0" err="1"/>
              <a:t>between</a:t>
            </a:r>
            <a:r>
              <a:rPr lang="it-IT" dirty="0"/>
              <a:t> the first 10 «</a:t>
            </a:r>
            <a:r>
              <a:rPr lang="en-GB" dirty="0">
                <a:hlinkClick r:id="rId3"/>
              </a:rPr>
              <a:t>17 Dog and Cat Museums Around the World</a:t>
            </a:r>
            <a:r>
              <a:rPr lang="en-GB" dirty="0"/>
              <a:t>»</a:t>
            </a:r>
            <a:endParaRPr lang="it-IT" dirty="0"/>
          </a:p>
          <a:p>
            <a:r>
              <a:rPr lang="it-IT" dirty="0" err="1"/>
              <a:t>Analyzing</a:t>
            </a:r>
            <a:r>
              <a:rPr lang="it-IT" dirty="0"/>
              <a:t> the 17 museums </a:t>
            </a:r>
            <a:r>
              <a:rPr lang="it-IT" dirty="0" err="1"/>
              <a:t>presented</a:t>
            </a:r>
            <a:r>
              <a:rPr lang="it-IT" dirty="0"/>
              <a:t> </a:t>
            </a:r>
            <a:r>
              <a:rPr lang="it-IT" dirty="0" err="1"/>
              <a:t>we</a:t>
            </a:r>
            <a:r>
              <a:rPr lang="it-IT" dirty="0"/>
              <a:t> </a:t>
            </a:r>
            <a:r>
              <a:rPr lang="it-IT" dirty="0" err="1"/>
              <a:t>find</a:t>
            </a:r>
            <a:r>
              <a:rPr lang="it-IT" dirty="0"/>
              <a:t> some recursive </a:t>
            </a:r>
            <a:r>
              <a:rPr lang="it-IT" dirty="0" err="1"/>
              <a:t>caracheristics</a:t>
            </a:r>
            <a:r>
              <a:rPr lang="it-IT" dirty="0"/>
              <a:t> </a:t>
            </a:r>
            <a:r>
              <a:rPr lang="it-IT" dirty="0" err="1"/>
              <a:t>as</a:t>
            </a:r>
            <a:r>
              <a:rPr lang="it-IT" dirty="0"/>
              <a:t>:</a:t>
            </a:r>
          </a:p>
          <a:p>
            <a:pPr lvl="1"/>
            <a:r>
              <a:rPr lang="it-IT" dirty="0"/>
              <a:t>A </a:t>
            </a:r>
            <a:r>
              <a:rPr lang="it-IT" dirty="0" err="1"/>
              <a:t>lot</a:t>
            </a:r>
            <a:r>
              <a:rPr lang="it-IT" dirty="0"/>
              <a:t> of </a:t>
            </a:r>
            <a:r>
              <a:rPr lang="it-IT" b="1" dirty="0"/>
              <a:t>single-pet </a:t>
            </a:r>
            <a:r>
              <a:rPr lang="it-IT" b="1" dirty="0" err="1"/>
              <a:t>celebrating</a:t>
            </a:r>
            <a:r>
              <a:rPr lang="it-IT" b="1"/>
              <a:t> </a:t>
            </a:r>
            <a:r>
              <a:rPr lang="it-IT"/>
              <a:t>institutions</a:t>
            </a:r>
            <a:endParaRPr lang="it-IT" dirty="0"/>
          </a:p>
          <a:p>
            <a:pPr lvl="1"/>
            <a:r>
              <a:rPr lang="it-IT" dirty="0" err="1"/>
              <a:t>Run</a:t>
            </a:r>
            <a:r>
              <a:rPr lang="it-IT" dirty="0"/>
              <a:t> by </a:t>
            </a:r>
            <a:r>
              <a:rPr lang="it-IT" b="1" dirty="0"/>
              <a:t>private </a:t>
            </a:r>
            <a:r>
              <a:rPr lang="it-IT" b="1" dirty="0" err="1"/>
              <a:t>fundations</a:t>
            </a:r>
            <a:r>
              <a:rPr lang="it-IT" b="1" dirty="0"/>
              <a:t> </a:t>
            </a:r>
            <a:r>
              <a:rPr lang="it-IT" dirty="0"/>
              <a:t>or </a:t>
            </a:r>
            <a:r>
              <a:rPr lang="it-IT" dirty="0" err="1"/>
              <a:t>individual</a:t>
            </a:r>
            <a:r>
              <a:rPr lang="it-IT" dirty="0"/>
              <a:t> </a:t>
            </a:r>
            <a:r>
              <a:rPr lang="it-IT" dirty="0" err="1"/>
              <a:t>passionated</a:t>
            </a:r>
            <a:endParaRPr lang="it-IT" dirty="0"/>
          </a:p>
          <a:p>
            <a:pPr lvl="1"/>
            <a:r>
              <a:rPr lang="it-IT" dirty="0" err="1"/>
              <a:t>Often</a:t>
            </a:r>
            <a:r>
              <a:rPr lang="it-IT" dirty="0"/>
              <a:t> </a:t>
            </a:r>
            <a:r>
              <a:rPr lang="it-IT" b="1" dirty="0" err="1"/>
              <a:t>not</a:t>
            </a:r>
            <a:r>
              <a:rPr lang="it-IT" b="1" dirty="0"/>
              <a:t> </a:t>
            </a:r>
            <a:r>
              <a:rPr lang="it-IT" b="1" dirty="0" err="1"/>
              <a:t>technologically</a:t>
            </a:r>
            <a:r>
              <a:rPr lang="it-IT" b="1" dirty="0"/>
              <a:t> </a:t>
            </a:r>
            <a:r>
              <a:rPr lang="it-IT" b="1" dirty="0" err="1"/>
              <a:t>updated</a:t>
            </a:r>
            <a:endParaRPr lang="it-IT" b="1" dirty="0"/>
          </a:p>
          <a:p>
            <a:pPr lvl="1"/>
            <a:r>
              <a:rPr lang="it-IT" dirty="0" err="1"/>
              <a:t>Really</a:t>
            </a:r>
            <a:r>
              <a:rPr lang="it-IT" dirty="0"/>
              <a:t> </a:t>
            </a:r>
            <a:r>
              <a:rPr lang="it-IT" dirty="0" err="1"/>
              <a:t>devoted</a:t>
            </a:r>
            <a:r>
              <a:rPr lang="it-IT" dirty="0"/>
              <a:t> to </a:t>
            </a:r>
            <a:r>
              <a:rPr lang="it-IT" b="1" dirty="0" err="1"/>
              <a:t>passionated</a:t>
            </a:r>
            <a:r>
              <a:rPr lang="it-IT" b="1" dirty="0"/>
              <a:t> and amateurs target</a:t>
            </a:r>
          </a:p>
          <a:p>
            <a:pPr lvl="1"/>
            <a:r>
              <a:rPr lang="it-IT" dirty="0" err="1"/>
              <a:t>Lack</a:t>
            </a:r>
            <a:r>
              <a:rPr lang="it-IT" dirty="0"/>
              <a:t> of high </a:t>
            </a:r>
            <a:r>
              <a:rPr lang="it-IT" dirty="0" err="1"/>
              <a:t>museographic</a:t>
            </a:r>
            <a:r>
              <a:rPr lang="it-IT" dirty="0"/>
              <a:t> standards</a:t>
            </a:r>
          </a:p>
          <a:p>
            <a:r>
              <a:rPr lang="it-IT" dirty="0" err="1"/>
              <a:t>Lack</a:t>
            </a:r>
            <a:r>
              <a:rPr lang="it-IT" dirty="0"/>
              <a:t> of overall </a:t>
            </a:r>
            <a:r>
              <a:rPr lang="it-IT" dirty="0" err="1"/>
              <a:t>insitutions</a:t>
            </a:r>
            <a:r>
              <a:rPr lang="it-IT" dirty="0"/>
              <a:t> </a:t>
            </a:r>
            <a:r>
              <a:rPr lang="it-IT" dirty="0" err="1"/>
              <a:t>about</a:t>
            </a:r>
            <a:r>
              <a:rPr lang="it-IT" dirty="0"/>
              <a:t> </a:t>
            </a:r>
            <a:r>
              <a:rPr lang="en-GB" dirty="0"/>
              <a:t>anti-</a:t>
            </a:r>
            <a:r>
              <a:rPr lang="en-GB" dirty="0" err="1"/>
              <a:t>specistic</a:t>
            </a:r>
            <a:r>
              <a:rPr lang="en-GB" dirty="0"/>
              <a:t> view of interpersonal relationship and family's bounds</a:t>
            </a:r>
          </a:p>
          <a:p>
            <a:r>
              <a:rPr lang="it-IT" dirty="0"/>
              <a:t>Scientific institutions </a:t>
            </a:r>
            <a:r>
              <a:rPr lang="it-IT" dirty="0" err="1"/>
              <a:t>e.i.</a:t>
            </a:r>
            <a:r>
              <a:rPr lang="it-IT" dirty="0"/>
              <a:t> </a:t>
            </a:r>
            <a:r>
              <a:rPr lang="it-IT" dirty="0">
                <a:hlinkClick r:id="rId4"/>
              </a:rPr>
              <a:t>Collezione di Anatomia degli Animali Domestici dell’Università di Bologna</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0077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09600" y="624110"/>
            <a:ext cx="11415823" cy="1280890"/>
          </a:xfrm>
        </p:spPr>
        <p:txBody>
          <a:bodyPr>
            <a:normAutofit/>
          </a:bodyPr>
          <a:lstStyle/>
          <a:p>
            <a:r>
              <a:rPr lang="en-GB" dirty="0"/>
              <a:t>Real Cat museum(s)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531918" y="2133600"/>
            <a:ext cx="7172696" cy="4623460"/>
          </a:xfrm>
        </p:spPr>
        <p:txBody>
          <a:bodyPr>
            <a:normAutofit/>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pPr lvl="1"/>
            <a:r>
              <a:rPr lang="it-IT" dirty="0">
                <a:hlinkClick r:id="rId3"/>
              </a:rPr>
              <a:t>https://www.kattenkabinet.nl/</a:t>
            </a:r>
            <a:r>
              <a:rPr lang="it-IT" dirty="0"/>
              <a:t> </a:t>
            </a:r>
          </a:p>
          <a:p>
            <a:pPr lvl="1"/>
            <a:r>
              <a:rPr lang="it-IT" dirty="0">
                <a:hlinkClick r:id="rId4"/>
              </a:rPr>
              <a:t>https://www.facebook.com/CatCabinet/</a:t>
            </a:r>
            <a:endParaRPr lang="it-IT" dirty="0"/>
          </a:p>
          <a:p>
            <a:pPr lvl="1"/>
            <a:r>
              <a:rPr lang="it-IT" dirty="0">
                <a:hlinkClick r:id="rId5"/>
              </a:rPr>
              <a:t>https://www.instagram.com/het.kattenkabinet/</a:t>
            </a:r>
            <a:r>
              <a:rPr lang="it-IT" dirty="0"/>
              <a:t> </a:t>
            </a:r>
          </a:p>
          <a:p>
            <a:pPr lvl="1"/>
            <a:r>
              <a:rPr lang="en-GB" sz="1600" b="1" dirty="0" err="1">
                <a:solidFill>
                  <a:schemeClr val="tx1">
                    <a:lumMod val="75000"/>
                    <a:lumOff val="25000"/>
                  </a:schemeClr>
                </a:solidFill>
              </a:rPr>
              <a:t>Herengracht</a:t>
            </a:r>
            <a:r>
              <a:rPr lang="en-GB" sz="1600" b="1" dirty="0">
                <a:solidFill>
                  <a:schemeClr val="tx1">
                    <a:lumMod val="75000"/>
                    <a:lumOff val="25000"/>
                  </a:schemeClr>
                </a:solidFill>
              </a:rPr>
              <a:t> 497, 1017 BT Amsterdam The Netherlands</a:t>
            </a:r>
          </a:p>
          <a:p>
            <a:pPr lvl="1"/>
            <a:r>
              <a:rPr lang="en-GB" b="1" dirty="0"/>
              <a:t>Tuesday to Sunday from 12:00-17:00</a:t>
            </a:r>
            <a:endParaRPr lang="it-IT" b="1" dirty="0"/>
          </a:p>
          <a:p>
            <a:pPr marL="0" indent="0">
              <a:buNone/>
            </a:pPr>
            <a:endParaRPr lang="it-IT" dirty="0"/>
          </a:p>
          <a:p>
            <a:r>
              <a:rPr lang="it-IT" b="1" dirty="0" err="1"/>
              <a:t>Context</a:t>
            </a:r>
            <a:endParaRPr lang="it-IT" b="1"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con angoli arrotondati 2">
            <a:extLst>
              <a:ext uri="{FF2B5EF4-FFF2-40B4-BE49-F238E27FC236}">
                <a16:creationId xmlns:a16="http://schemas.microsoft.com/office/drawing/2014/main" id="{A50D1A3F-DA6F-4548-992E-BC6C3707EFA1}"/>
              </a:ext>
            </a:extLst>
          </p:cNvPr>
          <p:cNvSpPr/>
          <p:nvPr/>
        </p:nvSpPr>
        <p:spPr>
          <a:xfrm>
            <a:off x="8463661" y="333376"/>
            <a:ext cx="3498036" cy="149066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Cat Cabinet was founded in commemoration of the </a:t>
            </a:r>
            <a:r>
              <a:rPr lang="en-GB" sz="1400" b="1" dirty="0">
                <a:solidFill>
                  <a:schemeClr val="tx1">
                    <a:lumMod val="75000"/>
                    <a:lumOff val="25000"/>
                  </a:schemeClr>
                </a:solidFill>
              </a:rPr>
              <a:t>ginger cat John Pierpont Morgan (1966-1983). </a:t>
            </a:r>
            <a:r>
              <a:rPr lang="en-GB" sz="1400" dirty="0">
                <a:solidFill>
                  <a:schemeClr val="tx1">
                    <a:lumMod val="75000"/>
                    <a:lumOff val="25000"/>
                  </a:schemeClr>
                </a:solidFill>
              </a:rPr>
              <a:t>This special cat was the stubborn, headstrong companion of the museum's founder, </a:t>
            </a:r>
            <a:r>
              <a:rPr lang="en-GB" sz="1400" b="1" dirty="0">
                <a:solidFill>
                  <a:schemeClr val="tx1">
                    <a:lumMod val="75000"/>
                    <a:lumOff val="25000"/>
                  </a:schemeClr>
                </a:solidFill>
              </a:rPr>
              <a:t>Bob Meijer</a:t>
            </a:r>
            <a:r>
              <a:rPr lang="en-GB" sz="1400" dirty="0">
                <a:solidFill>
                  <a:schemeClr val="tx1">
                    <a:lumMod val="75000"/>
                    <a:lumOff val="25000"/>
                  </a:schemeClr>
                </a:solidFill>
              </a:rPr>
              <a:t>.</a:t>
            </a:r>
          </a:p>
        </p:txBody>
      </p:sp>
      <p:sp>
        <p:nvSpPr>
          <p:cNvPr id="6" name="Rettangolo con angoli arrotondati 5">
            <a:extLst>
              <a:ext uri="{FF2B5EF4-FFF2-40B4-BE49-F238E27FC236}">
                <a16:creationId xmlns:a16="http://schemas.microsoft.com/office/drawing/2014/main" id="{DFEC1D6A-B1FA-40B4-AD53-29E404967BDF}"/>
              </a:ext>
            </a:extLst>
          </p:cNvPr>
          <p:cNvSpPr/>
          <p:nvPr/>
        </p:nvSpPr>
        <p:spPr>
          <a:xfrm>
            <a:off x="8463661" y="1900237"/>
            <a:ext cx="3498036" cy="117157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museum is housed in the </a:t>
            </a:r>
            <a:r>
              <a:rPr lang="en-GB" sz="1400" b="1" dirty="0">
                <a:solidFill>
                  <a:schemeClr val="tx1">
                    <a:lumMod val="75000"/>
                    <a:lumOff val="25000"/>
                  </a:schemeClr>
                </a:solidFill>
              </a:rPr>
              <a:t>impressive, classically-furnished first floor</a:t>
            </a:r>
            <a:r>
              <a:rPr lang="en-GB" sz="1400" dirty="0">
                <a:solidFill>
                  <a:schemeClr val="tx1">
                    <a:lumMod val="75000"/>
                    <a:lumOff val="25000"/>
                  </a:schemeClr>
                </a:solidFill>
              </a:rPr>
              <a:t> - or piano </a:t>
            </a:r>
            <a:r>
              <a:rPr lang="en-GB" sz="1400" dirty="0" err="1">
                <a:solidFill>
                  <a:schemeClr val="tx1">
                    <a:lumMod val="75000"/>
                    <a:lumOff val="25000"/>
                  </a:schemeClr>
                </a:solidFill>
              </a:rPr>
              <a:t>nobile</a:t>
            </a:r>
            <a:r>
              <a:rPr lang="en-GB" sz="1400" dirty="0">
                <a:solidFill>
                  <a:schemeClr val="tx1">
                    <a:lumMod val="75000"/>
                    <a:lumOff val="25000"/>
                  </a:schemeClr>
                </a:solidFill>
              </a:rPr>
              <a:t> - which contains five rooms and is itself an attraction.</a:t>
            </a:r>
          </a:p>
        </p:txBody>
      </p:sp>
      <p:sp>
        <p:nvSpPr>
          <p:cNvPr id="7" name="Rettangolo con angoli arrotondati 6">
            <a:extLst>
              <a:ext uri="{FF2B5EF4-FFF2-40B4-BE49-F238E27FC236}">
                <a16:creationId xmlns:a16="http://schemas.microsoft.com/office/drawing/2014/main" id="{D9156884-E48B-442F-BE23-3BEA96B31AA2}"/>
              </a:ext>
            </a:extLst>
          </p:cNvPr>
          <p:cNvSpPr/>
          <p:nvPr/>
        </p:nvSpPr>
        <p:spPr>
          <a:xfrm>
            <a:off x="8463661" y="3146899"/>
            <a:ext cx="3498036" cy="117157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collection of the Cat Cabinet offers a wide look at the role of the </a:t>
            </a:r>
            <a:r>
              <a:rPr lang="en-GB" sz="1400" b="1" dirty="0">
                <a:solidFill>
                  <a:schemeClr val="tx1">
                    <a:lumMod val="75000"/>
                    <a:lumOff val="25000"/>
                  </a:schemeClr>
                </a:solidFill>
              </a:rPr>
              <a:t>cat in art and in culture </a:t>
            </a:r>
            <a:r>
              <a:rPr lang="en-GB" sz="1400" dirty="0">
                <a:solidFill>
                  <a:schemeClr val="tx1">
                    <a:lumMod val="75000"/>
                    <a:lumOff val="25000"/>
                  </a:schemeClr>
                </a:solidFill>
              </a:rPr>
              <a:t>through the centuries.</a:t>
            </a:r>
          </a:p>
        </p:txBody>
      </p:sp>
      <p:sp>
        <p:nvSpPr>
          <p:cNvPr id="8" name="Rettangolo con angoli arrotondati 7">
            <a:extLst>
              <a:ext uri="{FF2B5EF4-FFF2-40B4-BE49-F238E27FC236}">
                <a16:creationId xmlns:a16="http://schemas.microsoft.com/office/drawing/2014/main" id="{835D2DEB-CE01-4DBF-8FD2-C6BA0287B47B}"/>
              </a:ext>
            </a:extLst>
          </p:cNvPr>
          <p:cNvSpPr/>
          <p:nvPr/>
        </p:nvSpPr>
        <p:spPr>
          <a:xfrm>
            <a:off x="6222670" y="4393561"/>
            <a:ext cx="5739027" cy="2478994"/>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b="1" dirty="0" err="1">
                <a:solidFill>
                  <a:schemeClr val="tx1">
                    <a:lumMod val="75000"/>
                    <a:lumOff val="25000"/>
                  </a:schemeClr>
                </a:solidFill>
              </a:rPr>
              <a:t>Neighborhood</a:t>
            </a:r>
            <a:r>
              <a:rPr lang="en-GB" sz="1200" b="1" dirty="0">
                <a:solidFill>
                  <a:schemeClr val="tx1">
                    <a:lumMod val="75000"/>
                    <a:lumOff val="25000"/>
                  </a:schemeClr>
                </a:solidFill>
              </a:rPr>
              <a:t>: Centrum</a:t>
            </a:r>
          </a:p>
          <a:p>
            <a:r>
              <a:rPr lang="en-GB" sz="1200" dirty="0">
                <a:solidFill>
                  <a:schemeClr val="tx1">
                    <a:lumMod val="75000"/>
                    <a:lumOff val="25000"/>
                  </a:schemeClr>
                </a:solidFill>
              </a:rPr>
              <a:t>Amsterdam’s buzzing hub, with its sprawling network of tram rails and a seemingly constant flow of tourists and commuters, yields convenient access to some of the best sightseeing, shopping, and street life in Europe. Closest at hand are the Royal Palace, the quaint shops of </a:t>
            </a:r>
            <a:r>
              <a:rPr lang="en-GB" sz="1200" dirty="0" err="1">
                <a:solidFill>
                  <a:schemeClr val="tx1">
                    <a:lumMod val="75000"/>
                    <a:lumOff val="25000"/>
                  </a:schemeClr>
                </a:solidFill>
              </a:rPr>
              <a:t>Haalremmerdijk</a:t>
            </a:r>
            <a:r>
              <a:rPr lang="en-GB" sz="1200" dirty="0">
                <a:solidFill>
                  <a:schemeClr val="tx1">
                    <a:lumMod val="75000"/>
                    <a:lumOff val="25000"/>
                  </a:schemeClr>
                </a:solidFill>
              </a:rPr>
              <a:t>, the pedestrianized zones </a:t>
            </a:r>
            <a:r>
              <a:rPr lang="en-GB" sz="1200" dirty="0" err="1">
                <a:solidFill>
                  <a:schemeClr val="tx1">
                    <a:lumMod val="75000"/>
                    <a:lumOff val="25000"/>
                  </a:schemeClr>
                </a:solidFill>
              </a:rPr>
              <a:t>Kalverstraat</a:t>
            </a:r>
            <a:r>
              <a:rPr lang="en-GB" sz="1200" dirty="0">
                <a:solidFill>
                  <a:schemeClr val="tx1">
                    <a:lumMod val="75000"/>
                    <a:lumOff val="25000"/>
                  </a:schemeClr>
                </a:solidFill>
              </a:rPr>
              <a:t> and Dam Square with popular </a:t>
            </a:r>
            <a:r>
              <a:rPr lang="en-GB" sz="1200" dirty="0" err="1">
                <a:solidFill>
                  <a:schemeClr val="tx1">
                    <a:lumMod val="75000"/>
                    <a:lumOff val="25000"/>
                  </a:schemeClr>
                </a:solidFill>
              </a:rPr>
              <a:t>neighborhoods</a:t>
            </a:r>
            <a:r>
              <a:rPr lang="en-GB" sz="1200" dirty="0">
                <a:solidFill>
                  <a:schemeClr val="tx1">
                    <a:lumMod val="75000"/>
                    <a:lumOff val="25000"/>
                  </a:schemeClr>
                </a:solidFill>
              </a:rPr>
              <a:t> such as the Red Light District, and the Canal Ring hardly more than a moment’s stroll away. With the well-connected </a:t>
            </a:r>
            <a:r>
              <a:rPr lang="en-GB" sz="1200" dirty="0" err="1">
                <a:solidFill>
                  <a:schemeClr val="tx1">
                    <a:lumMod val="75000"/>
                    <a:lumOff val="25000"/>
                  </a:schemeClr>
                </a:solidFill>
              </a:rPr>
              <a:t>Centraal</a:t>
            </a:r>
            <a:r>
              <a:rPr lang="en-GB" sz="1200" dirty="0">
                <a:solidFill>
                  <a:schemeClr val="tx1">
                    <a:lumMod val="75000"/>
                    <a:lumOff val="25000"/>
                  </a:schemeClr>
                </a:solidFill>
              </a:rPr>
              <a:t> Station as Centrum’s base, it's easy to travel farther afield via one of the city’s iconic trams. (from </a:t>
            </a:r>
            <a:r>
              <a:rPr lang="en-GB" sz="1200" dirty="0">
                <a:solidFill>
                  <a:schemeClr val="tx1">
                    <a:lumMod val="75000"/>
                    <a:lumOff val="25000"/>
                  </a:schemeClr>
                </a:solidFill>
                <a:hlinkClick r:id="rId6"/>
              </a:rPr>
              <a:t>https://www.tripadvisor.com/Attraction_Review-g188590-d196104-Reviews-The_Cat_Cabinet-Amsterdam_North_Holland_Province.html</a:t>
            </a:r>
            <a:r>
              <a:rPr lang="en-GB" sz="1200" dirty="0">
                <a:solidFill>
                  <a:schemeClr val="tx1">
                    <a:lumMod val="75000"/>
                    <a:lumOff val="25000"/>
                  </a:schemeClr>
                </a:solidFill>
              </a:rPr>
              <a:t>)</a:t>
            </a:r>
          </a:p>
        </p:txBody>
      </p:sp>
    </p:spTree>
    <p:extLst>
      <p:ext uri="{BB962C8B-B14F-4D97-AF65-F5344CB8AC3E}">
        <p14:creationId xmlns:p14="http://schemas.microsoft.com/office/powerpoint/2010/main" val="28376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97305" y="624110"/>
            <a:ext cx="11528118" cy="1280890"/>
          </a:xfrm>
        </p:spPr>
        <p:txBody>
          <a:bodyPr>
            <a:normAutofit/>
          </a:bodyPr>
          <a:lstStyle/>
          <a:p>
            <a:r>
              <a:rPr lang="en-GB" dirty="0"/>
              <a:t>Real Cat museum(s)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531918" y="2133600"/>
            <a:ext cx="7172696" cy="4623460"/>
          </a:xfrm>
        </p:spPr>
        <p:txBody>
          <a:bodyPr>
            <a:normAutofit fontScale="85000" lnSpcReduction="10000"/>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r>
              <a:rPr lang="it-IT" b="1" dirty="0"/>
              <a:t>Star Assets</a:t>
            </a:r>
          </a:p>
          <a:p>
            <a:pPr lvl="1"/>
            <a:r>
              <a:rPr lang="it-IT" dirty="0"/>
              <a:t>Location</a:t>
            </a:r>
          </a:p>
          <a:p>
            <a:pPr lvl="1"/>
            <a:r>
              <a:rPr lang="it-IT" dirty="0"/>
              <a:t>Art </a:t>
            </a:r>
            <a:r>
              <a:rPr lang="it-IT" dirty="0" err="1"/>
              <a:t>collection</a:t>
            </a:r>
            <a:endParaRPr lang="it-IT" dirty="0"/>
          </a:p>
          <a:p>
            <a:pPr lvl="1"/>
            <a:r>
              <a:rPr lang="it-IT" dirty="0" err="1"/>
              <a:t>Attention</a:t>
            </a:r>
            <a:r>
              <a:rPr lang="it-IT" dirty="0"/>
              <a:t> to interaction (</a:t>
            </a:r>
            <a:r>
              <a:rPr lang="it-IT" dirty="0" err="1"/>
              <a:t>early</a:t>
            </a:r>
            <a:r>
              <a:rPr lang="it-IT" dirty="0"/>
              <a:t> Virtual tour in flash)</a:t>
            </a:r>
          </a:p>
          <a:p>
            <a:r>
              <a:rPr lang="it-IT" b="1" dirty="0"/>
              <a:t>Audience</a:t>
            </a:r>
          </a:p>
          <a:p>
            <a:pPr lvl="1"/>
            <a:r>
              <a:rPr lang="it-IT" dirty="0" err="1"/>
              <a:t>Passionated</a:t>
            </a:r>
            <a:r>
              <a:rPr lang="it-IT" dirty="0"/>
              <a:t> and amateurs target</a:t>
            </a:r>
          </a:p>
          <a:p>
            <a:pPr lvl="1"/>
            <a:r>
              <a:rPr lang="it-IT" dirty="0"/>
              <a:t>Art </a:t>
            </a:r>
            <a:r>
              <a:rPr lang="it-IT" dirty="0" err="1"/>
              <a:t>historian</a:t>
            </a:r>
            <a:r>
              <a:rPr lang="it-IT" dirty="0"/>
              <a:t> …</a:t>
            </a:r>
          </a:p>
          <a:p>
            <a:pPr lvl="1"/>
            <a:r>
              <a:rPr lang="it-IT" dirty="0"/>
              <a:t>General </a:t>
            </a:r>
            <a:r>
              <a:rPr lang="it-IT" dirty="0" err="1"/>
              <a:t>tourist</a:t>
            </a:r>
            <a:endParaRPr lang="it-IT" dirty="0"/>
          </a:p>
          <a:p>
            <a:r>
              <a:rPr lang="en-GB" b="1" dirty="0"/>
              <a:t>Institutional goals</a:t>
            </a:r>
            <a:endParaRPr lang="it-IT" b="1" dirty="0"/>
          </a:p>
          <a:p>
            <a:pPr lvl="1"/>
            <a:r>
              <a:rPr lang="it-IT" dirty="0" err="1"/>
              <a:t>Renewal</a:t>
            </a:r>
            <a:r>
              <a:rPr lang="it-IT" dirty="0"/>
              <a:t> the </a:t>
            </a:r>
            <a:r>
              <a:rPr lang="it-IT" dirty="0" err="1"/>
              <a:t>communication</a:t>
            </a:r>
            <a:r>
              <a:rPr lang="it-IT" dirty="0"/>
              <a:t> and website</a:t>
            </a:r>
          </a:p>
          <a:p>
            <a:pPr lvl="1"/>
            <a:r>
              <a:rPr lang="it-IT" dirty="0" err="1"/>
              <a:t>Attract</a:t>
            </a:r>
            <a:r>
              <a:rPr lang="it-IT" dirty="0"/>
              <a:t> new audience</a:t>
            </a:r>
          </a:p>
          <a:p>
            <a:pPr lvl="1"/>
            <a:r>
              <a:rPr lang="it-IT" dirty="0" err="1"/>
              <a:t>Survive</a:t>
            </a:r>
            <a:r>
              <a:rPr lang="it-IT" dirty="0"/>
              <a:t> the </a:t>
            </a:r>
            <a:r>
              <a:rPr lang="it-IT" dirty="0" err="1"/>
              <a:t>fundator</a:t>
            </a:r>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4849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fontScale="90000"/>
          </a:bodyPr>
          <a:lstStyle/>
          <a:p>
            <a:r>
              <a:rPr lang="en-GB" dirty="0"/>
              <a:t>2. Two case study</a:t>
            </a:r>
            <a:br>
              <a:rPr lang="en-GB" dirty="0"/>
            </a:br>
            <a:r>
              <a:rPr lang="en-GB" dirty="0"/>
              <a:t>Virtual exposition on artists-pets relationships</a:t>
            </a:r>
            <a:br>
              <a:rPr lang="en-GB" dirty="0"/>
            </a:br>
            <a:endParaRPr lang="en-GB" dirty="0"/>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fontScale="85000" lnSpcReduction="20000"/>
          </a:bodyPr>
          <a:lstStyle/>
          <a:p>
            <a:r>
              <a:rPr lang="it-IT" dirty="0"/>
              <a:t>For a</a:t>
            </a:r>
          </a:p>
          <a:p>
            <a:r>
              <a:rPr lang="it-IT" dirty="0" err="1"/>
              <a:t>Analyzing</a:t>
            </a:r>
            <a:endParaRPr lang="it-IT" dirty="0"/>
          </a:p>
          <a:p>
            <a:r>
              <a:rPr lang="it-IT" dirty="0"/>
              <a:t> </a:t>
            </a:r>
            <a:r>
              <a:rPr lang="it-IT" dirty="0" err="1"/>
              <a:t>then</a:t>
            </a:r>
            <a:r>
              <a:rPr lang="it-IT" dirty="0"/>
              <a:t> </a:t>
            </a:r>
            <a:r>
              <a:rPr lang="it-IT" dirty="0" err="1"/>
              <a:t>started</a:t>
            </a:r>
            <a:endParaRPr lang="it-IT" dirty="0"/>
          </a:p>
          <a:p>
            <a:r>
              <a:rPr lang="it-IT" dirty="0"/>
              <a:t>Star Assets:</a:t>
            </a:r>
          </a:p>
          <a:p>
            <a:pPr lvl="1"/>
            <a:r>
              <a:rPr lang="it-IT" dirty="0"/>
              <a:t>….</a:t>
            </a:r>
            <a:br>
              <a:rPr lang="it-IT" dirty="0"/>
            </a:br>
            <a:r>
              <a:rPr lang="it-IT" dirty="0"/>
              <a:t>…</a:t>
            </a:r>
            <a:endParaRPr lang="it-IT" b="1" dirty="0"/>
          </a:p>
          <a:p>
            <a:pPr lvl="1"/>
            <a:r>
              <a:rPr lang="it-IT" dirty="0"/>
              <a:t>…</a:t>
            </a:r>
          </a:p>
          <a:p>
            <a:r>
              <a:rPr lang="it-IT" dirty="0"/>
              <a:t>Audience</a:t>
            </a:r>
          </a:p>
          <a:p>
            <a:r>
              <a:rPr lang="en-GB" dirty="0"/>
              <a:t>Institutional goals</a:t>
            </a:r>
          </a:p>
          <a:p>
            <a:pPr lvl="1"/>
            <a:r>
              <a:rPr lang="it-IT" dirty="0" err="1"/>
              <a:t>Motivations</a:t>
            </a:r>
            <a:endParaRPr lang="it-IT" dirty="0"/>
          </a:p>
          <a:p>
            <a:pPr lvl="1"/>
            <a:r>
              <a:rPr lang="it-IT" dirty="0" err="1"/>
              <a:t>Barriers</a:t>
            </a:r>
            <a:endParaRPr lang="it-IT" b="1" dirty="0"/>
          </a:p>
          <a:p>
            <a:pPr lvl="1"/>
            <a:r>
              <a:rPr lang="it-IT" dirty="0"/>
              <a:t>Capabilities</a:t>
            </a:r>
            <a:endParaRPr lang="it-IT" b="1" dirty="0"/>
          </a:p>
          <a:p>
            <a:pPr lvl="1"/>
            <a:r>
              <a:rPr lang="it-IT" dirty="0"/>
              <a:t>Devices</a:t>
            </a:r>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4294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endParaRPr lang="en-GB" dirty="0"/>
          </a:p>
        </p:txBody>
      </p:sp>
      <p:pic>
        <p:nvPicPr>
          <p:cNvPr id="5" name="Immagine 4">
            <a:extLst>
              <a:ext uri="{FF2B5EF4-FFF2-40B4-BE49-F238E27FC236}">
                <a16:creationId xmlns:a16="http://schemas.microsoft.com/office/drawing/2014/main" id="{81E43461-ABEF-ECC3-9B67-08DF21DB022C}"/>
              </a:ext>
            </a:extLst>
          </p:cNvPr>
          <p:cNvPicPr>
            <a:picLocks noChangeAspect="1"/>
          </p:cNvPicPr>
          <p:nvPr/>
        </p:nvPicPr>
        <p:blipFill>
          <a:blip r:embed="rId2"/>
          <a:stretch>
            <a:fillRect/>
          </a:stretch>
        </p:blipFill>
        <p:spPr>
          <a:xfrm>
            <a:off x="3990859" y="1255906"/>
            <a:ext cx="7800975" cy="5372100"/>
          </a:xfrm>
          <a:prstGeom prst="rect">
            <a:avLst/>
          </a:prstGeom>
        </p:spPr>
      </p:pic>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a:t>
            </a:r>
            <a:r>
              <a:rPr lang="it-IT" b="1" dirty="0">
                <a:solidFill>
                  <a:srgbClr val="FFC000"/>
                </a:solidFill>
              </a:rPr>
              <a:t>STORIES</a:t>
            </a:r>
            <a:r>
              <a:rPr lang="it-IT" b="1" dirty="0"/>
              <a:t> </a:t>
            </a:r>
            <a:r>
              <a:rPr lang="it-IT" dirty="0" err="1"/>
              <a:t>about</a:t>
            </a:r>
            <a:r>
              <a:rPr lang="it-IT" dirty="0"/>
              <a:t> PEOPLE </a:t>
            </a:r>
            <a:r>
              <a:rPr lang="it-IT" dirty="0" err="1"/>
              <a:t>doing</a:t>
            </a:r>
            <a:r>
              <a:rPr lang="it-IT" dirty="0"/>
              <a:t> ACTIVITIES in a CONTEXT </a:t>
            </a:r>
            <a:r>
              <a:rPr lang="it-IT" dirty="0" err="1"/>
              <a:t>using</a:t>
            </a:r>
            <a:r>
              <a:rPr lang="it-IT" dirty="0"/>
              <a:t> TECHNOLOGY (PACT framework)</a:t>
            </a:r>
          </a:p>
          <a:p>
            <a:endParaRPr lang="it-IT" b="1" dirty="0"/>
          </a:p>
          <a:p>
            <a:endParaRPr lang="it-IT" b="1" dirty="0"/>
          </a:p>
          <a:p>
            <a:r>
              <a:rPr lang="it-IT" b="1" dirty="0"/>
              <a:t>STORIES:</a:t>
            </a:r>
            <a:r>
              <a:rPr lang="it-IT" dirty="0"/>
              <a:t> </a:t>
            </a:r>
            <a:r>
              <a:rPr lang="it-IT" dirty="0" err="1"/>
              <a:t>taken</a:t>
            </a:r>
            <a:r>
              <a:rPr lang="it-IT" dirty="0"/>
              <a:t> from </a:t>
            </a:r>
            <a:r>
              <a:rPr lang="it-IT" dirty="0" err="1"/>
              <a:t>real</a:t>
            </a:r>
            <a:r>
              <a:rPr lang="it-IT" dirty="0"/>
              <a:t> life</a:t>
            </a:r>
          </a:p>
          <a:p>
            <a:r>
              <a:rPr lang="it-IT" b="1" dirty="0"/>
              <a:t>CONCRETE SCENARIO:</a:t>
            </a:r>
            <a:r>
              <a:rPr lang="it-IT" dirty="0"/>
              <a:t> </a:t>
            </a:r>
            <a:r>
              <a:rPr lang="it-IT" dirty="0" err="1"/>
              <a:t>generalization</a:t>
            </a:r>
            <a:r>
              <a:rPr lang="it-IT" dirty="0"/>
              <a:t> with </a:t>
            </a:r>
            <a:r>
              <a:rPr lang="it-IT" dirty="0" err="1"/>
              <a:t>details</a:t>
            </a:r>
            <a:r>
              <a:rPr lang="it-IT" dirty="0"/>
              <a:t> of design</a:t>
            </a:r>
          </a:p>
          <a:p>
            <a:endParaRPr lang="it-IT" dirty="0"/>
          </a:p>
          <a:p>
            <a:pPr lvl="1"/>
            <a:r>
              <a:rPr lang="it-IT" b="1" dirty="0"/>
              <a:t>CONTEXT SCENARIO</a:t>
            </a:r>
            <a:r>
              <a:rPr lang="it-IT" dirty="0"/>
              <a:t>: </a:t>
            </a:r>
            <a:r>
              <a:rPr lang="it-IT" dirty="0" err="1"/>
              <a:t>how</a:t>
            </a:r>
            <a:r>
              <a:rPr lang="it-IT" dirty="0"/>
              <a:t> the </a:t>
            </a:r>
            <a:r>
              <a:rPr lang="it-IT" dirty="0" err="1"/>
              <a:t>application</a:t>
            </a:r>
            <a:r>
              <a:rPr lang="it-IT" dirty="0"/>
              <a:t> can best serve the </a:t>
            </a:r>
            <a:r>
              <a:rPr lang="it-IT" dirty="0" err="1"/>
              <a:t>needs</a:t>
            </a:r>
            <a:r>
              <a:rPr lang="it-IT" dirty="0"/>
              <a:t> of the persona</a:t>
            </a:r>
          </a:p>
          <a:p>
            <a:pPr lvl="1"/>
            <a:r>
              <a:rPr lang="it-IT" b="1" dirty="0"/>
              <a:t>KEY PATH SCENARIO</a:t>
            </a:r>
            <a:r>
              <a:rPr lang="it-IT" dirty="0"/>
              <a:t>: </a:t>
            </a:r>
            <a:r>
              <a:rPr lang="it-IT" dirty="0" err="1"/>
              <a:t>how</a:t>
            </a:r>
            <a:r>
              <a:rPr lang="it-IT" dirty="0"/>
              <a:t> a persona </a:t>
            </a:r>
            <a:r>
              <a:rPr lang="it-IT" dirty="0" err="1"/>
              <a:t>uses</a:t>
            </a:r>
            <a:r>
              <a:rPr lang="it-IT" dirty="0"/>
              <a:t>/</a:t>
            </a:r>
            <a:r>
              <a:rPr lang="it-IT" dirty="0" err="1"/>
              <a:t>interacts</a:t>
            </a:r>
            <a:r>
              <a:rPr lang="it-IT" dirty="0"/>
              <a:t> with the </a:t>
            </a:r>
            <a:r>
              <a:rPr lang="it-IT" dirty="0" err="1"/>
              <a:t>application</a:t>
            </a:r>
            <a:r>
              <a:rPr lang="it-IT" dirty="0"/>
              <a:t> to </a:t>
            </a:r>
            <a:r>
              <a:rPr lang="it-IT" dirty="0" err="1"/>
              <a:t>achieve</a:t>
            </a:r>
            <a:r>
              <a:rPr lang="it-IT" dirty="0"/>
              <a:t> </a:t>
            </a:r>
            <a:r>
              <a:rPr lang="it-IT" dirty="0" err="1"/>
              <a:t>their</a:t>
            </a:r>
            <a:r>
              <a:rPr lang="it-IT" dirty="0"/>
              <a:t> goal/s</a:t>
            </a:r>
          </a:p>
        </p:txBody>
      </p:sp>
    </p:spTree>
    <p:extLst>
      <p:ext uri="{BB962C8B-B14F-4D97-AF65-F5344CB8AC3E}">
        <p14:creationId xmlns:p14="http://schemas.microsoft.com/office/powerpoint/2010/main" val="33070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A16FB6B-B786-E780-B7AF-7EFCDCD7E037}"/>
              </a:ext>
            </a:extLst>
          </p:cNvPr>
          <p:cNvPicPr>
            <a:picLocks noChangeAspect="1"/>
          </p:cNvPicPr>
          <p:nvPr/>
        </p:nvPicPr>
        <p:blipFill>
          <a:blip r:embed="rId2"/>
          <a:stretch>
            <a:fillRect/>
          </a:stretch>
        </p:blipFill>
        <p:spPr>
          <a:xfrm>
            <a:off x="3480689" y="1255906"/>
            <a:ext cx="8311145" cy="5372100"/>
          </a:xfrm>
          <a:prstGeom prst="rect">
            <a:avLst/>
          </a:prstGeom>
        </p:spPr>
      </p:pic>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a:t>
            </a:r>
            <a:r>
              <a:rPr lang="it-IT" dirty="0" err="1"/>
              <a:t>Personas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b="1" dirty="0" err="1">
                <a:solidFill>
                  <a:srgbClr val="FFC000"/>
                </a:solidFill>
              </a:rPr>
              <a:t>about</a:t>
            </a:r>
            <a:r>
              <a:rPr lang="it-IT" b="1" dirty="0">
                <a:solidFill>
                  <a:srgbClr val="FFC000"/>
                </a:solidFill>
              </a:rPr>
              <a:t> PEOPLE </a:t>
            </a:r>
            <a:r>
              <a:rPr lang="it-IT" dirty="0" err="1"/>
              <a:t>doing</a:t>
            </a:r>
            <a:r>
              <a:rPr lang="it-IT" dirty="0"/>
              <a:t> ACTIVITIES in a CONTEXT </a:t>
            </a:r>
            <a:r>
              <a:rPr lang="it-IT" dirty="0" err="1"/>
              <a:t>using</a:t>
            </a:r>
            <a:r>
              <a:rPr lang="it-IT" dirty="0"/>
              <a:t> TECHNOLOGY(</a:t>
            </a:r>
            <a:r>
              <a:rPr lang="it-IT" b="1" dirty="0">
                <a:solidFill>
                  <a:srgbClr val="FFC000"/>
                </a:solidFill>
              </a:rPr>
              <a:t>P</a:t>
            </a:r>
            <a:r>
              <a:rPr lang="it-IT" dirty="0"/>
              <a:t>ACT framework)</a:t>
            </a:r>
          </a:p>
          <a:p>
            <a:endParaRPr lang="it-IT" b="1" dirty="0"/>
          </a:p>
          <a:p>
            <a:pPr marL="0" indent="0">
              <a:buNone/>
            </a:pPr>
            <a:r>
              <a:rPr lang="it-IT" b="1" dirty="0"/>
              <a:t>PERSONAS </a:t>
            </a:r>
            <a:r>
              <a:rPr lang="it-IT" dirty="0"/>
              <a:t>(Alan Cooper, 1999)</a:t>
            </a:r>
          </a:p>
          <a:p>
            <a:r>
              <a:rPr lang="it-IT" dirty="0"/>
              <a:t>Concrete </a:t>
            </a:r>
            <a:r>
              <a:rPr lang="it-IT" dirty="0" err="1"/>
              <a:t>representation</a:t>
            </a:r>
            <a:r>
              <a:rPr lang="it-IT" dirty="0"/>
              <a:t> of target users - </a:t>
            </a:r>
            <a:r>
              <a:rPr lang="it-IT" dirty="0" err="1"/>
              <a:t>based</a:t>
            </a:r>
            <a:r>
              <a:rPr lang="it-IT" dirty="0"/>
              <a:t> on </a:t>
            </a:r>
            <a:r>
              <a:rPr lang="it-IT" b="1" dirty="0" err="1"/>
              <a:t>real</a:t>
            </a:r>
            <a:r>
              <a:rPr lang="it-IT" b="1" dirty="0"/>
              <a:t> data </a:t>
            </a:r>
            <a:r>
              <a:rPr lang="it-IT" b="1" dirty="0" err="1"/>
              <a:t>collected</a:t>
            </a:r>
            <a:r>
              <a:rPr lang="it-IT" dirty="0"/>
              <a:t>: </a:t>
            </a:r>
            <a:r>
              <a:rPr lang="it-IT" dirty="0" err="1"/>
              <a:t>different</a:t>
            </a:r>
            <a:r>
              <a:rPr lang="it-IT" dirty="0"/>
              <a:t> </a:t>
            </a:r>
            <a:r>
              <a:rPr lang="it-IT" dirty="0" err="1"/>
              <a:t>type</a:t>
            </a:r>
            <a:r>
              <a:rPr lang="it-IT" dirty="0"/>
              <a:t> of people the I.A. </a:t>
            </a:r>
            <a:r>
              <a:rPr lang="it-IT" dirty="0" err="1"/>
              <a:t>is</a:t>
            </a:r>
            <a:r>
              <a:rPr lang="it-IT" dirty="0"/>
              <a:t> </a:t>
            </a:r>
            <a:r>
              <a:rPr lang="it-IT" dirty="0" err="1"/>
              <a:t>designed</a:t>
            </a:r>
            <a:r>
              <a:rPr lang="it-IT" dirty="0"/>
              <a:t> for</a:t>
            </a:r>
          </a:p>
          <a:p>
            <a:r>
              <a:rPr lang="it-IT" dirty="0" err="1"/>
              <a:t>They</a:t>
            </a:r>
            <a:r>
              <a:rPr lang="it-IT" dirty="0"/>
              <a:t> </a:t>
            </a:r>
            <a:r>
              <a:rPr lang="it-IT" dirty="0" err="1"/>
              <a:t>have</a:t>
            </a:r>
            <a:r>
              <a:rPr lang="it-IT" dirty="0"/>
              <a:t> a </a:t>
            </a:r>
            <a:r>
              <a:rPr lang="it-IT" b="1" dirty="0"/>
              <a:t>name, background, goals and </a:t>
            </a:r>
            <a:r>
              <a:rPr lang="it-IT" b="1" dirty="0" err="1"/>
              <a:t>aspirations</a:t>
            </a:r>
            <a:endParaRPr lang="it-IT" b="1" dirty="0"/>
          </a:p>
          <a:p>
            <a:r>
              <a:rPr lang="it-IT" dirty="0"/>
              <a:t>ENGAGING PERSONAS: </a:t>
            </a:r>
            <a:r>
              <a:rPr lang="it-IT" dirty="0" err="1"/>
              <a:t>vivid</a:t>
            </a:r>
            <a:r>
              <a:rPr lang="it-IT" dirty="0"/>
              <a:t> </a:t>
            </a:r>
            <a:r>
              <a:rPr lang="it-IT" dirty="0" err="1"/>
              <a:t>description</a:t>
            </a:r>
            <a:r>
              <a:rPr lang="it-IT" dirty="0"/>
              <a:t> in </a:t>
            </a:r>
            <a:r>
              <a:rPr lang="it-IT" dirty="0" err="1"/>
              <a:t>involving</a:t>
            </a:r>
            <a:r>
              <a:rPr lang="it-IT" dirty="0"/>
              <a:t> stories, mix of</a:t>
            </a:r>
          </a:p>
          <a:p>
            <a:pPr lvl="1"/>
            <a:r>
              <a:rPr lang="it-IT" dirty="0"/>
              <a:t>GOAL-DIRECTED: workflow, </a:t>
            </a:r>
            <a:r>
              <a:rPr lang="it-IT" dirty="0" err="1"/>
              <a:t>what</a:t>
            </a:r>
            <a:r>
              <a:rPr lang="it-IT" dirty="0"/>
              <a:t> </a:t>
            </a:r>
            <a:r>
              <a:rPr lang="it-IT" dirty="0" err="1"/>
              <a:t>my</a:t>
            </a:r>
            <a:r>
              <a:rPr lang="it-IT" dirty="0"/>
              <a:t> P </a:t>
            </a:r>
            <a:r>
              <a:rPr lang="it-IT" dirty="0" err="1"/>
              <a:t>wants</a:t>
            </a:r>
            <a:r>
              <a:rPr lang="it-IT" dirty="0"/>
              <a:t> to do with </a:t>
            </a:r>
            <a:r>
              <a:rPr lang="it-IT" dirty="0" err="1"/>
              <a:t>my</a:t>
            </a:r>
            <a:r>
              <a:rPr lang="it-IT" dirty="0"/>
              <a:t> I.A. to </a:t>
            </a:r>
            <a:r>
              <a:rPr lang="it-IT" dirty="0" err="1"/>
              <a:t>achieve</a:t>
            </a:r>
            <a:r>
              <a:rPr lang="it-IT" dirty="0"/>
              <a:t> </a:t>
            </a:r>
            <a:r>
              <a:rPr lang="it-IT" dirty="0" err="1"/>
              <a:t>their</a:t>
            </a:r>
            <a:r>
              <a:rPr lang="it-IT" dirty="0"/>
              <a:t> GOALS?</a:t>
            </a:r>
          </a:p>
          <a:p>
            <a:pPr lvl="1"/>
            <a:r>
              <a:rPr lang="it-IT" dirty="0"/>
              <a:t>ROLE-BASED: </a:t>
            </a:r>
            <a:r>
              <a:rPr lang="it-IT" dirty="0" err="1"/>
              <a:t>behaviour</a:t>
            </a:r>
            <a:r>
              <a:rPr lang="it-IT" dirty="0"/>
              <a:t>/</a:t>
            </a:r>
            <a:r>
              <a:rPr lang="it-IT" dirty="0" err="1"/>
              <a:t>role</a:t>
            </a:r>
            <a:r>
              <a:rPr lang="it-IT" dirty="0"/>
              <a:t>, </a:t>
            </a:r>
            <a:r>
              <a:rPr lang="it-IT" dirty="0" err="1"/>
              <a:t>how</a:t>
            </a:r>
            <a:r>
              <a:rPr lang="it-IT" dirty="0"/>
              <a:t> </a:t>
            </a:r>
            <a:r>
              <a:rPr lang="it-IT" dirty="0" err="1"/>
              <a:t>my</a:t>
            </a:r>
            <a:r>
              <a:rPr lang="it-IT" dirty="0"/>
              <a:t> P </a:t>
            </a:r>
            <a:r>
              <a:rPr lang="it-IT" dirty="0" err="1"/>
              <a:t>will</a:t>
            </a:r>
            <a:r>
              <a:rPr lang="it-IT" dirty="0"/>
              <a:t> use </a:t>
            </a:r>
            <a:r>
              <a:rPr lang="it-IT" dirty="0" err="1"/>
              <a:t>my</a:t>
            </a:r>
            <a:r>
              <a:rPr lang="it-IT" dirty="0"/>
              <a:t> I.A.?</a:t>
            </a:r>
          </a:p>
        </p:txBody>
      </p:sp>
    </p:spTree>
    <p:extLst>
      <p:ext uri="{BB962C8B-B14F-4D97-AF65-F5344CB8AC3E}">
        <p14:creationId xmlns:p14="http://schemas.microsoft.com/office/powerpoint/2010/main" val="29238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fade">
                                      <p:cBhvr>
                                        <p:cTn id="14" dur="500"/>
                                        <p:tgtEl>
                                          <p:spTgt spid="3">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05060"/>
            <a:ext cx="8911687" cy="1280890"/>
          </a:xfrm>
        </p:spPr>
        <p:txBody>
          <a:bodyPr>
            <a:normAutofit/>
          </a:bodyPr>
          <a:lstStyle/>
          <a:p>
            <a:r>
              <a:rPr lang="en-GB" dirty="0"/>
              <a:t>WANTED! &gt; </a:t>
            </a:r>
            <a:r>
              <a:rPr lang="en-GB" dirty="0" err="1"/>
              <a:t>scaletta</a:t>
            </a:r>
            <a:r>
              <a:rPr lang="en-GB" dirty="0"/>
              <a:t> circa</a:t>
            </a: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196363" y="1721006"/>
            <a:ext cx="4725988" cy="3777622"/>
          </a:xfrm>
        </p:spPr>
        <p:txBody>
          <a:bodyPr>
            <a:normAutofit/>
          </a:bodyPr>
          <a:lstStyle/>
          <a:p>
            <a:r>
              <a:rPr lang="en-GB" b="1" dirty="0"/>
              <a:t>The concept</a:t>
            </a:r>
          </a:p>
          <a:p>
            <a:r>
              <a:rPr lang="en-GB" b="1" dirty="0"/>
              <a:t>The context analysis</a:t>
            </a:r>
          </a:p>
          <a:p>
            <a:r>
              <a:rPr lang="en-GB" b="1" dirty="0"/>
              <a:t>Ideation cards</a:t>
            </a:r>
          </a:p>
          <a:p>
            <a:r>
              <a:rPr lang="en-GB" b="1" dirty="0" err="1"/>
              <a:t>Museological</a:t>
            </a:r>
            <a:r>
              <a:rPr lang="en-GB" b="1" dirty="0"/>
              <a:t> approach</a:t>
            </a:r>
          </a:p>
          <a:p>
            <a:r>
              <a:rPr lang="en-GB" b="1" dirty="0"/>
              <a:t>Personas and scenarios</a:t>
            </a:r>
          </a:p>
          <a:p>
            <a:endParaRPr lang="en-GB" dirty="0"/>
          </a:p>
        </p:txBody>
      </p:sp>
      <p:sp>
        <p:nvSpPr>
          <p:cNvPr id="5" name="Segnaposto contenuto 2">
            <a:extLst>
              <a:ext uri="{FF2B5EF4-FFF2-40B4-BE49-F238E27FC236}">
                <a16:creationId xmlns:a16="http://schemas.microsoft.com/office/drawing/2014/main" id="{2BCE8ECF-A610-1238-8F9E-6CFB16C9D43B}"/>
              </a:ext>
            </a:extLst>
          </p:cNvPr>
          <p:cNvSpPr txBox="1">
            <a:spLocks/>
          </p:cNvSpPr>
          <p:nvPr/>
        </p:nvSpPr>
        <p:spPr>
          <a:xfrm>
            <a:off x="1197435" y="1884557"/>
            <a:ext cx="4725988" cy="377762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a:t>Intro</a:t>
            </a:r>
          </a:p>
          <a:p>
            <a:r>
              <a:rPr lang="en-GB" b="1"/>
              <a:t>The website</a:t>
            </a:r>
          </a:p>
          <a:p>
            <a:pPr lvl="1"/>
            <a:r>
              <a:rPr lang="en-GB" b="1"/>
              <a:t>In Art – The Exhibit</a:t>
            </a:r>
          </a:p>
          <a:p>
            <a:pPr lvl="1"/>
            <a:r>
              <a:rPr lang="en-GB" b="1"/>
              <a:t>3d Frida room</a:t>
            </a:r>
          </a:p>
          <a:p>
            <a:pPr lvl="1"/>
            <a:r>
              <a:rPr lang="en-GB"/>
              <a:t>Choose yout Guide!</a:t>
            </a:r>
          </a:p>
          <a:p>
            <a:pPr lvl="1"/>
            <a:r>
              <a:rPr lang="en-GB"/>
              <a:t>Evaluation form</a:t>
            </a:r>
          </a:p>
          <a:p>
            <a:pPr lvl="1"/>
            <a:r>
              <a:rPr lang="en-GB"/>
              <a:t>Share your story</a:t>
            </a:r>
          </a:p>
          <a:p>
            <a:pPr lvl="1"/>
            <a:r>
              <a:rPr lang="en-GB"/>
              <a:t>Merchandising</a:t>
            </a:r>
          </a:p>
          <a:p>
            <a:pPr lvl="1"/>
            <a:r>
              <a:rPr lang="en-GB"/>
              <a:t>Forthcoming app</a:t>
            </a:r>
          </a:p>
          <a:p>
            <a:pPr lvl="1"/>
            <a:r>
              <a:rPr lang="en-GB"/>
              <a:t>Preliminary data and Inspiration</a:t>
            </a:r>
            <a:endParaRPr lang="en-GB" dirty="0"/>
          </a:p>
        </p:txBody>
      </p:sp>
    </p:spTree>
    <p:extLst>
      <p:ext uri="{BB962C8B-B14F-4D97-AF65-F5344CB8AC3E}">
        <p14:creationId xmlns:p14="http://schemas.microsoft.com/office/powerpoint/2010/main" val="3427741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Activities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t>
            </a:r>
            <a:r>
              <a:rPr lang="it-IT" b="1" dirty="0">
                <a:solidFill>
                  <a:srgbClr val="FFC000"/>
                </a:solidFill>
              </a:rPr>
              <a:t>ACTIVITIES</a:t>
            </a:r>
            <a:r>
              <a:rPr lang="it-IT" dirty="0"/>
              <a:t> in a CONTEXT </a:t>
            </a:r>
            <a:r>
              <a:rPr lang="it-IT" dirty="0" err="1"/>
              <a:t>using</a:t>
            </a:r>
            <a:r>
              <a:rPr lang="it-IT" dirty="0"/>
              <a:t> TECHNOLOGY(P</a:t>
            </a:r>
            <a:r>
              <a:rPr lang="it-IT" b="1" dirty="0">
                <a:solidFill>
                  <a:srgbClr val="FFC000"/>
                </a:solidFill>
              </a:rPr>
              <a:t>A</a:t>
            </a:r>
            <a:r>
              <a:rPr lang="it-IT" dirty="0"/>
              <a:t>CT framework)</a:t>
            </a:r>
          </a:p>
          <a:p>
            <a:endParaRPr lang="it-IT" b="1" dirty="0"/>
          </a:p>
          <a:p>
            <a:r>
              <a:rPr lang="it-IT" dirty="0"/>
              <a:t>SCOPE AND GOALS: </a:t>
            </a:r>
            <a:r>
              <a:rPr lang="it-IT" dirty="0" err="1"/>
              <a:t>what</a:t>
            </a:r>
            <a:r>
              <a:rPr lang="it-IT" dirty="0"/>
              <a:t> </a:t>
            </a:r>
            <a:r>
              <a:rPr lang="it-IT" dirty="0" err="1"/>
              <a:t>need</a:t>
            </a:r>
            <a:r>
              <a:rPr lang="it-IT" dirty="0"/>
              <a:t>/</a:t>
            </a:r>
            <a:r>
              <a:rPr lang="it-IT" dirty="0" err="1"/>
              <a:t>problem</a:t>
            </a:r>
            <a:r>
              <a:rPr lang="it-IT" dirty="0"/>
              <a:t>?</a:t>
            </a:r>
          </a:p>
          <a:p>
            <a:r>
              <a:rPr lang="it-IT" dirty="0"/>
              <a:t>TIME: </a:t>
            </a:r>
            <a:r>
              <a:rPr lang="it-IT" dirty="0" err="1"/>
              <a:t>how</a:t>
            </a:r>
            <a:r>
              <a:rPr lang="it-IT" dirty="0"/>
              <a:t> long? </a:t>
            </a:r>
            <a:r>
              <a:rPr lang="it-IT" dirty="0" err="1"/>
              <a:t>Occasional</a:t>
            </a:r>
            <a:r>
              <a:rPr lang="it-IT" dirty="0"/>
              <a:t>/</a:t>
            </a:r>
            <a:r>
              <a:rPr lang="it-IT" dirty="0" err="1"/>
              <a:t>regoular</a:t>
            </a:r>
            <a:r>
              <a:rPr lang="it-IT" dirty="0"/>
              <a:t>? </a:t>
            </a:r>
            <a:r>
              <a:rPr lang="it-IT" dirty="0" err="1"/>
              <a:t>Calm</a:t>
            </a:r>
            <a:r>
              <a:rPr lang="it-IT" dirty="0"/>
              <a:t> or </a:t>
            </a:r>
            <a:r>
              <a:rPr lang="it-IT" dirty="0" err="1"/>
              <a:t>busy</a:t>
            </a:r>
            <a:r>
              <a:rPr lang="it-IT" dirty="0"/>
              <a:t> moment?</a:t>
            </a:r>
          </a:p>
          <a:p>
            <a:r>
              <a:rPr lang="it-IT" dirty="0"/>
              <a:t>COOPERATION: alone/</a:t>
            </a:r>
            <a:r>
              <a:rPr lang="it-IT" dirty="0" err="1"/>
              <a:t>togheter</a:t>
            </a:r>
            <a:r>
              <a:rPr lang="it-IT" dirty="0"/>
              <a:t>?</a:t>
            </a:r>
          </a:p>
          <a:p>
            <a:r>
              <a:rPr lang="it-IT" dirty="0"/>
              <a:t>COMPLEXITY: </a:t>
            </a:r>
            <a:r>
              <a:rPr lang="it-IT" dirty="0" err="1"/>
              <a:t>simple</a:t>
            </a:r>
            <a:r>
              <a:rPr lang="it-IT" dirty="0"/>
              <a:t>/</a:t>
            </a:r>
            <a:r>
              <a:rPr lang="it-IT" dirty="0" err="1"/>
              <a:t>well</a:t>
            </a:r>
            <a:r>
              <a:rPr lang="it-IT" dirty="0"/>
              <a:t> </a:t>
            </a:r>
            <a:r>
              <a:rPr lang="it-IT" dirty="0" err="1"/>
              <a:t>guided</a:t>
            </a:r>
            <a:r>
              <a:rPr lang="it-IT" dirty="0"/>
              <a:t>?</a:t>
            </a:r>
          </a:p>
          <a:p>
            <a:r>
              <a:rPr lang="it-IT" dirty="0"/>
              <a:t>SECURITY: </a:t>
            </a:r>
            <a:r>
              <a:rPr lang="it-IT" dirty="0" err="1"/>
              <a:t>has</a:t>
            </a:r>
            <a:r>
              <a:rPr lang="it-IT" dirty="0"/>
              <a:t> </a:t>
            </a:r>
            <a:r>
              <a:rPr lang="it-IT" dirty="0" err="1"/>
              <a:t>potential</a:t>
            </a:r>
            <a:r>
              <a:rPr lang="it-IT" dirty="0"/>
              <a:t> impact?</a:t>
            </a:r>
          </a:p>
          <a:p>
            <a:r>
              <a:rPr lang="it-IT" dirty="0"/>
              <a:t>CONTENT: </a:t>
            </a:r>
            <a:r>
              <a:rPr lang="it-IT" dirty="0" err="1"/>
              <a:t>what</a:t>
            </a:r>
            <a:r>
              <a:rPr lang="it-IT" dirty="0"/>
              <a:t> </a:t>
            </a:r>
            <a:r>
              <a:rPr lang="it-IT" dirty="0" err="1"/>
              <a:t>kind</a:t>
            </a:r>
            <a:r>
              <a:rPr lang="it-IT" dirty="0"/>
              <a:t> of data </a:t>
            </a:r>
            <a:r>
              <a:rPr lang="it-IT" dirty="0" err="1"/>
              <a:t>imput</a:t>
            </a:r>
            <a:r>
              <a:rPr lang="it-IT" dirty="0"/>
              <a:t>/output? </a:t>
            </a:r>
            <a:r>
              <a:rPr lang="it-IT" dirty="0" err="1"/>
              <a:t>What</a:t>
            </a:r>
            <a:r>
              <a:rPr lang="it-IT" dirty="0"/>
              <a:t> media? </a:t>
            </a:r>
          </a:p>
        </p:txBody>
      </p:sp>
      <p:sp>
        <p:nvSpPr>
          <p:cNvPr id="5" name="Segnaposto contenuto 2">
            <a:extLst>
              <a:ext uri="{FF2B5EF4-FFF2-40B4-BE49-F238E27FC236}">
                <a16:creationId xmlns:a16="http://schemas.microsoft.com/office/drawing/2014/main" id="{8F039F2D-448B-9224-F493-3A38DD0C1C1B}"/>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a:t>Mettere la navigazione dello scenario e lo schema overall con gli snodi</a:t>
            </a:r>
            <a:endParaRPr lang="it-IT" dirty="0"/>
          </a:p>
        </p:txBody>
      </p:sp>
    </p:spTree>
    <p:extLst>
      <p:ext uri="{BB962C8B-B14F-4D97-AF65-F5344CB8AC3E}">
        <p14:creationId xmlns:p14="http://schemas.microsoft.com/office/powerpoint/2010/main" val="206873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a:t>
            </a:r>
            <a:r>
              <a:rPr lang="it-IT" dirty="0" err="1"/>
              <a:t>Context</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ACTIVITIES in a </a:t>
            </a:r>
            <a:r>
              <a:rPr lang="it-IT" b="1" dirty="0">
                <a:solidFill>
                  <a:srgbClr val="FFC000"/>
                </a:solidFill>
              </a:rPr>
              <a:t>CONTEXT</a:t>
            </a:r>
            <a:r>
              <a:rPr lang="it-IT" dirty="0"/>
              <a:t> </a:t>
            </a:r>
            <a:r>
              <a:rPr lang="it-IT" dirty="0" err="1"/>
              <a:t>using</a:t>
            </a:r>
            <a:r>
              <a:rPr lang="it-IT" dirty="0"/>
              <a:t> TECHNOLOGY(PA</a:t>
            </a:r>
            <a:r>
              <a:rPr lang="it-IT" b="1" dirty="0">
                <a:solidFill>
                  <a:srgbClr val="FFC000"/>
                </a:solidFill>
              </a:rPr>
              <a:t>C</a:t>
            </a:r>
            <a:r>
              <a:rPr lang="it-IT" dirty="0"/>
              <a:t>T framework)</a:t>
            </a:r>
          </a:p>
          <a:p>
            <a:endParaRPr lang="it-IT" b="1" dirty="0"/>
          </a:p>
          <a:p>
            <a:r>
              <a:rPr lang="it-IT" dirty="0"/>
              <a:t>PHYSICAL SPACE: </a:t>
            </a:r>
            <a:r>
              <a:rPr lang="it-IT" dirty="0" err="1"/>
              <a:t>how</a:t>
            </a:r>
            <a:r>
              <a:rPr lang="it-IT" dirty="0"/>
              <a:t> </a:t>
            </a:r>
            <a:r>
              <a:rPr lang="it-IT" dirty="0" err="1"/>
              <a:t>is</a:t>
            </a:r>
            <a:r>
              <a:rPr lang="it-IT" dirty="0"/>
              <a:t> </a:t>
            </a:r>
            <a:r>
              <a:rPr lang="it-IT" dirty="0" err="1"/>
              <a:t>it</a:t>
            </a:r>
            <a:r>
              <a:rPr lang="it-IT" dirty="0"/>
              <a:t>?</a:t>
            </a:r>
          </a:p>
          <a:p>
            <a:r>
              <a:rPr lang="it-IT" dirty="0"/>
              <a:t>SOCIAL: alone/groups, backgrounds</a:t>
            </a:r>
          </a:p>
          <a:p>
            <a:r>
              <a:rPr lang="it-IT" dirty="0"/>
              <a:t>ORGANISATIONAL: </a:t>
            </a:r>
            <a:r>
              <a:rPr lang="it-IT" dirty="0" err="1"/>
              <a:t>how</a:t>
            </a:r>
            <a:r>
              <a:rPr lang="it-IT" dirty="0"/>
              <a:t> the work </a:t>
            </a:r>
            <a:r>
              <a:rPr lang="it-IT" dirty="0" err="1"/>
              <a:t>environment</a:t>
            </a:r>
            <a:r>
              <a:rPr lang="it-IT" dirty="0"/>
              <a:t>, </a:t>
            </a:r>
            <a:r>
              <a:rPr lang="it-IT" dirty="0" err="1"/>
              <a:t>roles</a:t>
            </a:r>
            <a:r>
              <a:rPr lang="it-IT" dirty="0"/>
              <a:t>, management?</a:t>
            </a:r>
          </a:p>
        </p:txBody>
      </p:sp>
      <p:sp>
        <p:nvSpPr>
          <p:cNvPr id="4" name="Segnaposto contenuto 2">
            <a:extLst>
              <a:ext uri="{FF2B5EF4-FFF2-40B4-BE49-F238E27FC236}">
                <a16:creationId xmlns:a16="http://schemas.microsoft.com/office/drawing/2014/main" id="{2DBC9CED-69F0-F8A5-FE3E-3017C640D923}"/>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a:t>Mettere la navigazione dello scenario e lo schema overall con gli snodi</a:t>
            </a:r>
            <a:endParaRPr lang="it-IT" dirty="0"/>
          </a:p>
        </p:txBody>
      </p:sp>
    </p:spTree>
    <p:extLst>
      <p:ext uri="{BB962C8B-B14F-4D97-AF65-F5344CB8AC3E}">
        <p14:creationId xmlns:p14="http://schemas.microsoft.com/office/powerpoint/2010/main" val="18653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Technologies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ACTIVITIES in a CONTEXT </a:t>
            </a:r>
            <a:r>
              <a:rPr lang="it-IT" dirty="0" err="1"/>
              <a:t>using</a:t>
            </a:r>
            <a:r>
              <a:rPr lang="it-IT" dirty="0"/>
              <a:t> </a:t>
            </a:r>
            <a:r>
              <a:rPr lang="it-IT" b="1" dirty="0">
                <a:solidFill>
                  <a:srgbClr val="FFC000"/>
                </a:solidFill>
              </a:rPr>
              <a:t>TECHNOLOGY </a:t>
            </a:r>
            <a:r>
              <a:rPr lang="it-IT" dirty="0"/>
              <a:t>(PAC</a:t>
            </a:r>
            <a:r>
              <a:rPr lang="it-IT" b="1" dirty="0">
                <a:solidFill>
                  <a:srgbClr val="FFC000"/>
                </a:solidFill>
              </a:rPr>
              <a:t>T</a:t>
            </a:r>
            <a:r>
              <a:rPr lang="it-IT" dirty="0"/>
              <a:t> framework)</a:t>
            </a:r>
          </a:p>
          <a:p>
            <a:endParaRPr lang="it-IT" b="1" dirty="0"/>
          </a:p>
          <a:p>
            <a:pPr marL="0" indent="0">
              <a:buNone/>
            </a:pPr>
            <a:r>
              <a:rPr lang="it-IT" dirty="0" err="1"/>
              <a:t>Which</a:t>
            </a:r>
            <a:endParaRPr lang="it-IT" dirty="0"/>
          </a:p>
          <a:p>
            <a:r>
              <a:rPr lang="it-IT" dirty="0"/>
              <a:t>MEDIA</a:t>
            </a:r>
          </a:p>
          <a:p>
            <a:r>
              <a:rPr lang="it-IT" dirty="0"/>
              <a:t>DIGITAL CONTENTS (and </a:t>
            </a:r>
            <a:r>
              <a:rPr lang="it-IT" dirty="0" err="1"/>
              <a:t>how</a:t>
            </a:r>
            <a:r>
              <a:rPr lang="it-IT" dirty="0"/>
              <a:t> to </a:t>
            </a:r>
            <a:r>
              <a:rPr lang="it-IT" dirty="0" err="1"/>
              <a:t>acquire</a:t>
            </a:r>
            <a:r>
              <a:rPr lang="it-IT" dirty="0"/>
              <a:t> </a:t>
            </a:r>
            <a:r>
              <a:rPr lang="it-IT" dirty="0" err="1"/>
              <a:t>them</a:t>
            </a:r>
            <a:r>
              <a:rPr lang="it-IT" dirty="0"/>
              <a:t>)</a:t>
            </a:r>
          </a:p>
          <a:p>
            <a:r>
              <a:rPr lang="it-IT" dirty="0"/>
              <a:t>HW-SW</a:t>
            </a:r>
          </a:p>
          <a:p>
            <a:r>
              <a:rPr lang="it-IT" dirty="0"/>
              <a:t>ONLINE/OFFLINE/ONSITE</a:t>
            </a:r>
          </a:p>
          <a:p>
            <a:r>
              <a:rPr lang="it-IT" dirty="0"/>
              <a:t>INTERACTIVE/NO</a:t>
            </a:r>
          </a:p>
          <a:p>
            <a:r>
              <a:rPr lang="it-IT" dirty="0"/>
              <a:t>IMMERSIVE/NO</a:t>
            </a:r>
          </a:p>
          <a:p>
            <a:r>
              <a:rPr lang="it-IT" dirty="0"/>
              <a:t>DEVICES</a:t>
            </a:r>
          </a:p>
          <a:p>
            <a:r>
              <a:rPr lang="it-IT" dirty="0"/>
              <a:t>VISUAL/AUDIO?</a:t>
            </a:r>
          </a:p>
        </p:txBody>
      </p:sp>
      <p:sp>
        <p:nvSpPr>
          <p:cNvPr id="4" name="Segnaposto contenuto 2">
            <a:extLst>
              <a:ext uri="{FF2B5EF4-FFF2-40B4-BE49-F238E27FC236}">
                <a16:creationId xmlns:a16="http://schemas.microsoft.com/office/drawing/2014/main" id="{D2C7A581-0718-0BD0-3240-EB8C835F02EA}"/>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a:t>Mettere la navigazione dello scenario e lo schema overall con gli snodi</a:t>
            </a:r>
            <a:endParaRPr lang="it-IT" dirty="0"/>
          </a:p>
        </p:txBody>
      </p:sp>
    </p:spTree>
    <p:extLst>
      <p:ext uri="{BB962C8B-B14F-4D97-AF65-F5344CB8AC3E}">
        <p14:creationId xmlns:p14="http://schemas.microsoft.com/office/powerpoint/2010/main" val="24920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Ideation</a:t>
            </a:r>
            <a:r>
              <a:rPr lang="it-IT" dirty="0"/>
              <a:t> cards for VE</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050912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a:t>
            </a:r>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92500" lnSpcReduction="20000"/>
          </a:bodyPr>
          <a:lstStyle/>
          <a:p>
            <a:r>
              <a:rPr lang="en-GB" b="1" dirty="0"/>
              <a:t>The </a:t>
            </a:r>
            <a:r>
              <a:rPr lang="en-GB" b="1" dirty="0" err="1"/>
              <a:t>museological</a:t>
            </a:r>
            <a:r>
              <a:rPr lang="en-GB" b="1" dirty="0"/>
              <a:t> approach</a:t>
            </a:r>
          </a:p>
          <a:p>
            <a:r>
              <a:rPr lang="en-GB" b="1" dirty="0"/>
              <a:t>We then started to think about the topic in a </a:t>
            </a:r>
            <a:r>
              <a:rPr lang="en-GB" b="1" dirty="0" err="1"/>
              <a:t>museological</a:t>
            </a:r>
            <a:r>
              <a:rPr lang="en-GB" b="1" dirty="0"/>
              <a:t> view trying to find the best way to translate it into a cultural journey.</a:t>
            </a:r>
          </a:p>
          <a:p>
            <a:r>
              <a:rPr lang="en-GB" b="1" dirty="0"/>
              <a:t>Since the theme belongs to an emotional conceptuality, a good idea could be to express it through a story that accompanies the user as in a journey, articulated in simple steps repeated for every artist considered as:</a:t>
            </a:r>
          </a:p>
          <a:p>
            <a:endParaRPr lang="en-GB" b="1" dirty="0"/>
          </a:p>
          <a:p>
            <a:r>
              <a:rPr lang="en-GB" b="1" dirty="0"/>
              <a:t>1. A brief introduction on the pet artist story</a:t>
            </a:r>
          </a:p>
          <a:p>
            <a:r>
              <a:rPr lang="en-GB" b="1" dirty="0"/>
              <a:t>2. More info about the artist</a:t>
            </a:r>
          </a:p>
          <a:p>
            <a:r>
              <a:rPr lang="en-GB" b="1" dirty="0"/>
              <a:t>3. More info about the pet</a:t>
            </a:r>
          </a:p>
          <a:p>
            <a:r>
              <a:rPr lang="en-GB" b="1" dirty="0"/>
              <a:t>4. The Artist’ room - Gallery: showing some of their work related to the human-pet bound</a:t>
            </a:r>
          </a:p>
          <a:p>
            <a:r>
              <a:rPr lang="en-GB" b="1" dirty="0"/>
              <a:t>5. The Artist’ room - Work of art portraying the pet: showing the specific work of art</a:t>
            </a:r>
          </a:p>
          <a:p>
            <a:r>
              <a:rPr lang="en-GB" b="1" dirty="0"/>
              <a:t>6. Further suggestions to know more about the topic</a:t>
            </a:r>
          </a:p>
          <a:p>
            <a:endParaRPr lang="en-GB" b="1" dirty="0"/>
          </a:p>
          <a:p>
            <a:endParaRPr lang="en-GB" b="1" dirty="0"/>
          </a:p>
          <a:p>
            <a:pPr lvl="1"/>
            <a:endParaRPr lang="it-IT" dirty="0"/>
          </a:p>
        </p:txBody>
      </p:sp>
    </p:spTree>
    <p:extLst>
      <p:ext uri="{BB962C8B-B14F-4D97-AF65-F5344CB8AC3E}">
        <p14:creationId xmlns:p14="http://schemas.microsoft.com/office/powerpoint/2010/main" val="250040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30CC99-F00D-EA05-5D47-B52BE410DF1B}"/>
              </a:ext>
            </a:extLst>
          </p:cNvPr>
          <p:cNvSpPr>
            <a:spLocks noGrp="1"/>
          </p:cNvSpPr>
          <p:nvPr>
            <p:ph type="title"/>
          </p:nvPr>
        </p:nvSpPr>
        <p:spPr/>
        <p:txBody>
          <a:bodyPr/>
          <a:lstStyle/>
          <a:p>
            <a:r>
              <a:rPr lang="it-IT" dirty="0"/>
              <a:t>,,</a:t>
            </a:r>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38F5AF70-6273-3F54-E684-72DD07F24EE9}"/>
              </a:ext>
            </a:extLst>
          </p:cNvPr>
          <p:cNvSpPr>
            <a:spLocks noGrp="1"/>
          </p:cNvSpPr>
          <p:nvPr>
            <p:ph idx="1"/>
          </p:nvPr>
        </p:nvSpPr>
        <p:spPr/>
        <p:txBody>
          <a:bodyPr>
            <a:normAutofit fontScale="70000" lnSpcReduction="20000"/>
          </a:bodyPr>
          <a:lstStyle/>
          <a:p>
            <a:r>
              <a:rPr lang="en-GB" b="1" dirty="0"/>
              <a:t>The Virtual Exhibition</a:t>
            </a:r>
          </a:p>
          <a:p>
            <a:r>
              <a:rPr lang="en-GB" b="1" dirty="0"/>
              <a:t>We then created a “classic” Virtual Exhibition based on the Omeka.net free trial version, a tool that allowed us to create a database of work of art, collections, and exhibition path, as well as to propose to the user advanced tools for search and browse through the items proposed.</a:t>
            </a:r>
          </a:p>
          <a:p>
            <a:r>
              <a:rPr lang="en-GB" b="1" dirty="0"/>
              <a:t>To this scope, we completed the </a:t>
            </a:r>
            <a:r>
              <a:rPr lang="en-GB" b="1" dirty="0" err="1"/>
              <a:t>museological</a:t>
            </a:r>
            <a:r>
              <a:rPr lang="en-GB" b="1" dirty="0"/>
              <a:t> path for two pilot artists – Frida Kahlo and </a:t>
            </a:r>
            <a:r>
              <a:rPr lang="en-GB" b="1" dirty="0" err="1"/>
              <a:t>Giosetta</a:t>
            </a:r>
            <a:r>
              <a:rPr lang="en-GB" b="1" dirty="0"/>
              <a:t> </a:t>
            </a:r>
            <a:r>
              <a:rPr lang="en-GB" b="1" dirty="0" err="1"/>
              <a:t>Fioroni</a:t>
            </a:r>
            <a:r>
              <a:rPr lang="en-GB" b="1" dirty="0"/>
              <a:t> – while we limited just to list other possible artist-pet relationship to be explored such as Pablo Picasso and Lump, Henry Matisse and </a:t>
            </a:r>
            <a:r>
              <a:rPr lang="en-GB" b="1" dirty="0" err="1"/>
              <a:t>Minouche</a:t>
            </a:r>
            <a:r>
              <a:rPr lang="en-GB" b="1" dirty="0"/>
              <a:t>, </a:t>
            </a:r>
            <a:r>
              <a:rPr lang="en-GB" b="1" dirty="0" err="1"/>
              <a:t>Dalì</a:t>
            </a:r>
            <a:r>
              <a:rPr lang="en-GB" b="1" dirty="0"/>
              <a:t> and Babou, etc.</a:t>
            </a:r>
          </a:p>
          <a:p>
            <a:endParaRPr lang="en-GB" b="1" dirty="0"/>
          </a:p>
          <a:p>
            <a:endParaRPr lang="en-GB" b="1" dirty="0"/>
          </a:p>
          <a:p>
            <a:r>
              <a:rPr lang="en-GB" b="1" dirty="0"/>
              <a:t>The Interactive application and the 3d room</a:t>
            </a:r>
          </a:p>
          <a:p>
            <a:r>
              <a:rPr lang="en-GB" b="1" dirty="0"/>
              <a:t>We also devised a more interactive application “Choose your guide” that give the possibility to explore the exhibition with a freer path but with the help of a proper guide, instead of being autonomous in reading the critical parts and linearly scroll the contents, and the guide will also suggest further activities at the end of the visit to engage more the user.</a:t>
            </a:r>
          </a:p>
          <a:p>
            <a:r>
              <a:rPr lang="en-GB" b="1" dirty="0"/>
              <a:t>The visit is then divided in rooms, accordingly with the path of the Virtual linear exhibition, each of which is dedicated to a different artist and its bond with their pet and other animals. The virtual room is showed as a real museum room (walls, sofa, paints with panels), the paintings have an interactive panel trough which (by clicking it) the user can visualize the work and go into detail.</a:t>
            </a:r>
          </a:p>
          <a:p>
            <a:endParaRPr lang="en-GB" dirty="0"/>
          </a:p>
        </p:txBody>
      </p:sp>
    </p:spTree>
    <p:extLst>
      <p:ext uri="{BB962C8B-B14F-4D97-AF65-F5344CB8AC3E}">
        <p14:creationId xmlns:p14="http://schemas.microsoft.com/office/powerpoint/2010/main" val="2335844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77500" lnSpcReduction="20000"/>
          </a:bodyPr>
          <a:lstStyle/>
          <a:p>
            <a:r>
              <a:rPr lang="en-GB" b="1" dirty="0"/>
              <a:t>Virtual Exhibition and Interaction Application classification</a:t>
            </a:r>
          </a:p>
          <a:p>
            <a:r>
              <a:rPr lang="en-GB" b="1" dirty="0"/>
              <a:t>The application, whose details will be discussed in the Development section, has then engagement and education as primary goals; our cultural environment can be classified in the E or F category, according to Simona </a:t>
            </a:r>
            <a:r>
              <a:rPr lang="en-GB" b="1" dirty="0" err="1"/>
              <a:t>Caraceni</a:t>
            </a:r>
            <a:r>
              <a:rPr lang="en-GB" b="1" dirty="0"/>
              <a:t> taxonomy:</a:t>
            </a:r>
          </a:p>
          <a:p>
            <a:endParaRPr lang="en-GB" b="1" dirty="0"/>
          </a:p>
          <a:p>
            <a:r>
              <a:rPr lang="en-GB" b="1" dirty="0"/>
              <a:t>E) Virtual museum that enhance museum objects INTERPRETATION with OPEN INTERACTION in an OPEN SPACE showing SELECTED (or ALL OBJECTS) of the museum collection, ALLOWING visitor CONTRIBUTIONS.</a:t>
            </a:r>
          </a:p>
          <a:p>
            <a:r>
              <a:rPr lang="en-GB" b="1" dirty="0"/>
              <a:t>F) Virtual museum making EXPERIMENTS with NEW MUSEOLOGICAL MODELs with OPEN INTERACTION in an OPEN SPACE showing SELECTED (or ALL OBJECTS) of the museum collection, ALLOWING visitor CONTRIBUTIONS.</a:t>
            </a:r>
          </a:p>
          <a:p>
            <a:r>
              <a:rPr lang="en-GB" b="1" dirty="0"/>
              <a:t>NEED						</a:t>
            </a:r>
            <a:r>
              <a:rPr lang="en-GB" b="1" dirty="0" err="1"/>
              <a:t>Interpretaton</a:t>
            </a:r>
            <a:r>
              <a:rPr lang="en-GB" b="1" dirty="0"/>
              <a:t>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Tree>
    <p:extLst>
      <p:ext uri="{BB962C8B-B14F-4D97-AF65-F5344CB8AC3E}">
        <p14:creationId xmlns:p14="http://schemas.microsoft.com/office/powerpoint/2010/main" val="2585187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r>
              <a:rPr lang="it-IT" dirty="0"/>
              <a:t> – I.A.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394460"/>
            <a:ext cx="10404089" cy="4853940"/>
          </a:xfrm>
        </p:spPr>
        <p:txBody>
          <a:bodyPr>
            <a:normAutofit fontScale="70000" lnSpcReduction="20000"/>
          </a:bodyPr>
          <a:lstStyle/>
          <a:p>
            <a:endParaRPr lang="en-GB" b="1" dirty="0"/>
          </a:p>
          <a:p>
            <a:r>
              <a:rPr lang="en-GB" b="1" dirty="0"/>
              <a:t>To classify the Interactive application proposed - Choose your guide - we used the V-MUST (1-8) and </a:t>
            </a:r>
            <a:r>
              <a:rPr lang="en-GB" b="1" dirty="0" err="1"/>
              <a:t>Hornecker-Ciolfi</a:t>
            </a:r>
            <a:r>
              <a:rPr lang="en-GB" b="1" dirty="0"/>
              <a:t> (9.1-9.3) classifications:</a:t>
            </a:r>
          </a:p>
          <a:p>
            <a:endParaRPr lang="en-GB" b="1" dirty="0"/>
          </a:p>
          <a:p>
            <a:r>
              <a:rPr lang="en-GB" b="1" dirty="0"/>
              <a:t>1. By Content					human-pet affective relationship</a:t>
            </a:r>
          </a:p>
          <a:p>
            <a:r>
              <a:rPr lang="en-GB" b="1" dirty="0"/>
              <a:t>2. By Interaction technology		device-based, speech-based</a:t>
            </a:r>
          </a:p>
          <a:p>
            <a:r>
              <a:rPr lang="en-GB" b="1" dirty="0"/>
              <a:t>3. By Duration					basically short; depending on the user's choices</a:t>
            </a:r>
          </a:p>
          <a:p>
            <a:r>
              <a:rPr lang="en-GB" b="1" dirty="0"/>
              <a:t>4. By Communication				narrative, dramatization</a:t>
            </a:r>
          </a:p>
          <a:p>
            <a:r>
              <a:rPr lang="en-GB" b="1" dirty="0"/>
              <a:t>5. By Level of immersion			medium</a:t>
            </a:r>
          </a:p>
          <a:p>
            <a:r>
              <a:rPr lang="en-GB" b="1" dirty="0"/>
              <a:t>6. By Format					desktop and mobile, on line</a:t>
            </a:r>
          </a:p>
          <a:p>
            <a:r>
              <a:rPr lang="en-GB" b="1" dirty="0"/>
              <a:t>7. By Scope						education, engagement</a:t>
            </a:r>
          </a:p>
          <a:p>
            <a:r>
              <a:rPr lang="en-GB" b="1" dirty="0"/>
              <a:t>8. By Sustainability				to be analysed</a:t>
            </a:r>
          </a:p>
          <a:p>
            <a:endParaRPr lang="en-GB" b="1" dirty="0"/>
          </a:p>
          <a:p>
            <a:r>
              <a:rPr lang="en-GB" b="1" dirty="0"/>
              <a:t>9.1 Relationship to the Museum Environment-Space and Visitor Mobility:	mobile interaction</a:t>
            </a:r>
          </a:p>
          <a:p>
            <a:r>
              <a:rPr lang="en-GB" b="1" dirty="0"/>
              <a:t>9.2 Relation to the form of </a:t>
            </a:r>
            <a:r>
              <a:rPr lang="en-GB" b="1" dirty="0" err="1"/>
              <a:t>augumentation</a:t>
            </a:r>
            <a:r>
              <a:rPr lang="en-GB" b="1" dirty="0"/>
              <a:t> and experience:	extended Reality: VR, fully artificial</a:t>
            </a:r>
          </a:p>
          <a:p>
            <a:r>
              <a:rPr lang="en-GB" b="1" dirty="0"/>
              <a:t>9.3 Interaction beyond the physical visit	post-visit: engaging the visitor; pre-visit: preparing visit</a:t>
            </a:r>
          </a:p>
        </p:txBody>
      </p:sp>
    </p:spTree>
    <p:extLst>
      <p:ext uri="{BB962C8B-B14F-4D97-AF65-F5344CB8AC3E}">
        <p14:creationId xmlns:p14="http://schemas.microsoft.com/office/powerpoint/2010/main" val="3170124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Envisionment</a:t>
            </a:r>
            <a:r>
              <a:rPr lang="it-IT" dirty="0"/>
              <a:t> techniques </a:t>
            </a:r>
            <a:r>
              <a:rPr lang="it-IT" dirty="0" err="1"/>
              <a:t>used</a:t>
            </a:r>
            <a:r>
              <a:rPr lang="it-IT" dirty="0"/>
              <a:t>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normAutofit/>
          </a:bodyPr>
          <a:lstStyle/>
          <a:p>
            <a:r>
              <a:rPr lang="it-IT" dirty="0" err="1"/>
              <a:t>Scenarios</a:t>
            </a:r>
            <a:endParaRPr lang="it-IT" dirty="0"/>
          </a:p>
          <a:p>
            <a:r>
              <a:rPr lang="it-IT" dirty="0"/>
              <a:t>Storyboard</a:t>
            </a:r>
          </a:p>
          <a:p>
            <a:r>
              <a:rPr lang="it-IT" dirty="0" err="1"/>
              <a:t>Navigation</a:t>
            </a:r>
            <a:r>
              <a:rPr lang="it-IT" dirty="0"/>
              <a:t> </a:t>
            </a:r>
            <a:r>
              <a:rPr lang="it-IT" dirty="0" err="1"/>
              <a:t>maps</a:t>
            </a:r>
            <a:endParaRPr lang="it-IT" dirty="0"/>
          </a:p>
          <a:p>
            <a:r>
              <a:rPr lang="it-IT" b="1" dirty="0" err="1"/>
              <a:t>Prototype</a:t>
            </a:r>
            <a:r>
              <a:rPr lang="it-IT" b="1" dirty="0"/>
              <a:t> (medium fidelity)</a:t>
            </a:r>
            <a:r>
              <a:rPr lang="it-IT" dirty="0"/>
              <a:t>: </a:t>
            </a:r>
            <a:r>
              <a:rPr lang="en-GB" dirty="0"/>
              <a:t>concrete but partial representation or implementation of a system design</a:t>
            </a:r>
          </a:p>
          <a:p>
            <a:endParaRPr lang="en-GB" dirty="0"/>
          </a:p>
          <a:p>
            <a:r>
              <a:rPr lang="en-GB" dirty="0"/>
              <a:t>NO: blueprints, mood board, wireframes</a:t>
            </a:r>
          </a:p>
        </p:txBody>
      </p:sp>
    </p:spTree>
    <p:extLst>
      <p:ext uri="{BB962C8B-B14F-4D97-AF65-F5344CB8AC3E}">
        <p14:creationId xmlns:p14="http://schemas.microsoft.com/office/powerpoint/2010/main" val="2449172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58284" y="1616928"/>
            <a:ext cx="10381784" cy="4631472"/>
          </a:xfrm>
        </p:spPr>
        <p:txBody>
          <a:bodyPr>
            <a:normAutofit lnSpcReduction="10000"/>
          </a:bodyPr>
          <a:lstStyle/>
          <a:p>
            <a:r>
              <a:rPr lang="it-IT" b="1" dirty="0"/>
              <a:t>1. </a:t>
            </a:r>
            <a:r>
              <a:rPr lang="it-IT" b="1" dirty="0" err="1"/>
              <a:t>Maintenance</a:t>
            </a:r>
            <a:r>
              <a:rPr lang="it-IT" b="1" dirty="0"/>
              <a:t>: </a:t>
            </a:r>
            <a:r>
              <a:rPr lang="it-IT" dirty="0" err="1"/>
              <a:t>designed</a:t>
            </a:r>
            <a:r>
              <a:rPr lang="it-IT" dirty="0"/>
              <a:t> for target audience, </a:t>
            </a:r>
            <a:r>
              <a:rPr lang="it-IT" dirty="0" err="1"/>
              <a:t>context</a:t>
            </a:r>
            <a:r>
              <a:rPr lang="it-IT" dirty="0"/>
              <a:t>, time: </a:t>
            </a:r>
          </a:p>
          <a:p>
            <a:pPr lvl="1"/>
            <a:r>
              <a:rPr lang="it-IT" dirty="0"/>
              <a:t>low </a:t>
            </a:r>
            <a:r>
              <a:rPr lang="it-IT" dirty="0" err="1"/>
              <a:t>level</a:t>
            </a:r>
            <a:r>
              <a:rPr lang="it-IT" dirty="0"/>
              <a:t> of new </a:t>
            </a:r>
            <a:r>
              <a:rPr lang="it-IT" dirty="0" err="1"/>
              <a:t>technologies</a:t>
            </a:r>
            <a:r>
              <a:rPr lang="it-IT" dirty="0"/>
              <a:t> to be </a:t>
            </a:r>
            <a:r>
              <a:rPr lang="it-IT" dirty="0" err="1"/>
              <a:t>adapt</a:t>
            </a:r>
            <a:r>
              <a:rPr lang="it-IT" dirty="0"/>
              <a:t> to low access and low </a:t>
            </a:r>
            <a:r>
              <a:rPr lang="it-IT" dirty="0" err="1"/>
              <a:t>maintenance</a:t>
            </a:r>
            <a:r>
              <a:rPr lang="it-IT" dirty="0"/>
              <a:t>;</a:t>
            </a:r>
          </a:p>
          <a:p>
            <a:pPr lvl="1"/>
            <a:r>
              <a:rPr lang="it-IT" dirty="0" err="1"/>
              <a:t>updating</a:t>
            </a:r>
            <a:r>
              <a:rPr lang="it-IT" dirty="0"/>
              <a:t> &gt; </a:t>
            </a:r>
            <a:r>
              <a:rPr lang="it-IT" dirty="0" err="1"/>
              <a:t>forthcoming</a:t>
            </a:r>
            <a:r>
              <a:rPr lang="it-IT" dirty="0"/>
              <a:t>;</a:t>
            </a:r>
          </a:p>
          <a:p>
            <a:pPr lvl="1"/>
            <a:r>
              <a:rPr lang="it-IT" dirty="0"/>
              <a:t>re-</a:t>
            </a:r>
            <a:r>
              <a:rPr lang="it-IT" dirty="0" err="1"/>
              <a:t>using</a:t>
            </a:r>
            <a:r>
              <a:rPr lang="it-IT" dirty="0"/>
              <a:t>: </a:t>
            </a:r>
            <a:r>
              <a:rPr lang="it-IT" dirty="0" err="1"/>
              <a:t>museological</a:t>
            </a:r>
            <a:r>
              <a:rPr lang="it-IT" dirty="0"/>
              <a:t> </a:t>
            </a:r>
            <a:r>
              <a:rPr lang="it-IT" dirty="0" err="1"/>
              <a:t>path</a:t>
            </a:r>
            <a:r>
              <a:rPr lang="it-IT" dirty="0"/>
              <a:t>; private merchandising partnership for </a:t>
            </a:r>
            <a:r>
              <a:rPr lang="it-IT" dirty="0" err="1"/>
              <a:t>economic</a:t>
            </a:r>
            <a:r>
              <a:rPr lang="it-IT" dirty="0"/>
              <a:t> </a:t>
            </a:r>
            <a:r>
              <a:rPr lang="it-IT" dirty="0" err="1"/>
              <a:t>sustainability</a:t>
            </a:r>
            <a:endParaRPr lang="it-IT" dirty="0"/>
          </a:p>
          <a:p>
            <a:pPr lvl="1"/>
            <a:r>
              <a:rPr lang="it-IT" dirty="0" err="1"/>
              <a:t>accessibility</a:t>
            </a:r>
            <a:r>
              <a:rPr lang="it-IT" dirty="0"/>
              <a:t>: text-to speech</a:t>
            </a:r>
          </a:p>
          <a:p>
            <a:r>
              <a:rPr lang="it-IT" b="1" dirty="0"/>
              <a:t>2. Integration: with people, place, </a:t>
            </a:r>
            <a:r>
              <a:rPr lang="it-IT" b="1" dirty="0" err="1"/>
              <a:t>context</a:t>
            </a:r>
            <a:r>
              <a:rPr lang="it-IT" b="1" dirty="0"/>
              <a:t> of museum</a:t>
            </a:r>
          </a:p>
          <a:p>
            <a:r>
              <a:rPr lang="it-IT" b="1" dirty="0"/>
              <a:t>3. Co-design: </a:t>
            </a:r>
            <a:r>
              <a:rPr lang="it-IT" dirty="0" err="1"/>
              <a:t>Personas</a:t>
            </a:r>
            <a:endParaRPr lang="it-IT" dirty="0"/>
          </a:p>
          <a:p>
            <a:r>
              <a:rPr lang="it-IT" b="1" dirty="0"/>
              <a:t>4. Content: VALID, RELIABLE, TRACEABLE, TRANSPARENT digital assets</a:t>
            </a:r>
          </a:p>
          <a:p>
            <a:pPr lvl="1"/>
            <a:r>
              <a:rPr lang="it-IT" dirty="0"/>
              <a:t>Research sources, </a:t>
            </a:r>
            <a:r>
              <a:rPr lang="it-IT" dirty="0" err="1"/>
              <a:t>documentation</a:t>
            </a:r>
            <a:r>
              <a:rPr lang="it-IT" dirty="0"/>
              <a:t> (p. 3-4 London Charter)</a:t>
            </a:r>
          </a:p>
          <a:p>
            <a:pPr lvl="1"/>
            <a:r>
              <a:rPr lang="it-IT" dirty="0" err="1"/>
              <a:t>Historic</a:t>
            </a:r>
            <a:r>
              <a:rPr lang="it-IT" dirty="0"/>
              <a:t> </a:t>
            </a:r>
            <a:r>
              <a:rPr lang="it-IT" dirty="0" err="1"/>
              <a:t>rigorous</a:t>
            </a:r>
            <a:r>
              <a:rPr lang="it-IT" dirty="0"/>
              <a:t>, </a:t>
            </a:r>
            <a:r>
              <a:rPr lang="it-IT" dirty="0" err="1"/>
              <a:t>scientific</a:t>
            </a:r>
            <a:r>
              <a:rPr lang="it-IT" dirty="0"/>
              <a:t> </a:t>
            </a:r>
            <a:r>
              <a:rPr lang="it-IT" dirty="0" err="1"/>
              <a:t>transparency</a:t>
            </a:r>
            <a:r>
              <a:rPr lang="it-IT" dirty="0"/>
              <a:t> (p. 5-6 Sevilla </a:t>
            </a:r>
            <a:r>
              <a:rPr lang="it-IT" dirty="0" err="1"/>
              <a:t>Principles</a:t>
            </a:r>
            <a:r>
              <a:rPr lang="it-IT" dirty="0"/>
              <a:t>)</a:t>
            </a:r>
            <a:endParaRPr lang="it-IT" b="1" dirty="0"/>
          </a:p>
          <a:p>
            <a:pPr marL="357188" lvl="1" indent="-357188"/>
            <a:r>
              <a:rPr lang="it-IT" sz="2000" b="1" dirty="0"/>
              <a:t>5. </a:t>
            </a:r>
            <a:r>
              <a:rPr lang="it-IT" sz="2000" b="1" dirty="0" err="1"/>
              <a:t>PoNR</a:t>
            </a:r>
            <a:r>
              <a:rPr lang="it-IT" sz="2000" b="1" dirty="0"/>
              <a:t>: 29/06/2022! </a:t>
            </a:r>
          </a:p>
          <a:p>
            <a:pPr lvl="1"/>
            <a:endParaRPr lang="it-IT" dirty="0"/>
          </a:p>
          <a:p>
            <a:endParaRPr lang="it-IT" b="1" dirty="0"/>
          </a:p>
          <a:p>
            <a:pPr lvl="1"/>
            <a:endParaRPr lang="it-IT" dirty="0"/>
          </a:p>
          <a:p>
            <a:pPr lvl="1"/>
            <a:endParaRPr lang="it-IT" dirty="0"/>
          </a:p>
        </p:txBody>
      </p:sp>
    </p:spTree>
    <p:extLst>
      <p:ext uri="{BB962C8B-B14F-4D97-AF65-F5344CB8AC3E}">
        <p14:creationId xmlns:p14="http://schemas.microsoft.com/office/powerpoint/2010/main" val="3454572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pPr algn="ctr"/>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br>
              <a:rPr lang="en-GB" b="1" i="0" dirty="0">
                <a:solidFill>
                  <a:srgbClr val="FFC451"/>
                </a:solidFill>
                <a:effectLst/>
                <a:latin typeface="Poppins" panose="00000500000000000000" pitchFamily="2" charset="0"/>
              </a:rPr>
            </a:br>
            <a:r>
              <a:rPr lang="en-GB" b="1" i="0" dirty="0">
                <a:solidFill>
                  <a:srgbClr val="FFC451"/>
                </a:solidFill>
                <a:effectLst/>
                <a:latin typeface="Poppins" panose="00000500000000000000" pitchFamily="2" charset="0"/>
              </a:rPr>
              <a:t>Alive or alive</a:t>
            </a:r>
            <a:endParaRPr lang="en-GB" b="1" i="0" dirty="0">
              <a:solidFill>
                <a:srgbClr val="000000"/>
              </a:solidFill>
              <a:effectLst/>
              <a:latin typeface="Poppins" panose="00000500000000000000" pitchFamily="2" charset="0"/>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37310" y="1286934"/>
            <a:ext cx="6733646" cy="4284134"/>
          </a:xfrm>
        </p:spPr>
        <p:txBody>
          <a:bodyPr anchor="ctr">
            <a:normAutofit/>
          </a:bodyPr>
          <a:lstStyle/>
          <a:p>
            <a:pPr marL="0" indent="0">
              <a:lnSpc>
                <a:spcPct val="90000"/>
              </a:lnSpc>
              <a:buClrTx/>
              <a:buNone/>
            </a:pPr>
            <a:r>
              <a:rPr lang="en-GB" b="1" dirty="0">
                <a:solidFill>
                  <a:srgbClr val="FFFFFF"/>
                </a:solidFill>
              </a:rPr>
              <a:t>Wanted!</a:t>
            </a:r>
            <a:r>
              <a:rPr lang="en-GB" dirty="0">
                <a:solidFill>
                  <a:srgbClr val="FFFFFF"/>
                </a:solidFill>
              </a:rPr>
              <a:t> is a project that have been inspired by a </a:t>
            </a:r>
            <a:r>
              <a:rPr lang="en-GB" b="1" dirty="0">
                <a:solidFill>
                  <a:srgbClr val="FFFFFF"/>
                </a:solidFill>
              </a:rPr>
              <a:t>corpus of lost-pets-advertisements photographs</a:t>
            </a:r>
            <a:r>
              <a:rPr lang="en-GB" dirty="0">
                <a:solidFill>
                  <a:srgbClr val="FFFFFF"/>
                </a:solidFill>
              </a:rPr>
              <a:t>, collected by the authors over the years in various places.</a:t>
            </a:r>
          </a:p>
          <a:p>
            <a:pPr marL="0" indent="0">
              <a:lnSpc>
                <a:spcPct val="90000"/>
              </a:lnSpc>
              <a:buClrTx/>
              <a:buNone/>
            </a:pPr>
            <a:r>
              <a:rPr lang="en-GB" dirty="0">
                <a:solidFill>
                  <a:srgbClr val="FFFFFF"/>
                </a:solidFill>
              </a:rPr>
              <a:t>It is focused on the complex relationship between humans and their pets in an </a:t>
            </a:r>
            <a:r>
              <a:rPr lang="en-GB" b="1" dirty="0">
                <a:solidFill>
                  <a:srgbClr val="FFFFFF"/>
                </a:solidFill>
              </a:rPr>
              <a:t>anti-</a:t>
            </a:r>
            <a:r>
              <a:rPr lang="en-GB" b="1" dirty="0" err="1">
                <a:solidFill>
                  <a:srgbClr val="FFFFFF"/>
                </a:solidFill>
              </a:rPr>
              <a:t>speciesist</a:t>
            </a:r>
            <a:r>
              <a:rPr lang="en-GB" b="1" dirty="0">
                <a:solidFill>
                  <a:srgbClr val="FFFFFF"/>
                </a:solidFill>
              </a:rPr>
              <a:t> view</a:t>
            </a:r>
            <a:r>
              <a:rPr lang="en-GB" dirty="0">
                <a:solidFill>
                  <a:srgbClr val="FFFFFF"/>
                </a:solidFill>
              </a:rPr>
              <a:t> of interpersonal relationship and family binds.</a:t>
            </a:r>
          </a:p>
          <a:p>
            <a:pPr marL="0" indent="0">
              <a:lnSpc>
                <a:spcPct val="90000"/>
              </a:lnSpc>
              <a:buClrTx/>
              <a:buNone/>
            </a:pPr>
            <a:endParaRPr lang="en-GB" dirty="0">
              <a:solidFill>
                <a:srgbClr val="FFFFFF"/>
              </a:solidFill>
            </a:endParaRPr>
          </a:p>
          <a:p>
            <a:pPr marL="0" indent="0">
              <a:lnSpc>
                <a:spcPct val="90000"/>
              </a:lnSpc>
              <a:buClrTx/>
              <a:buNone/>
            </a:pPr>
            <a:r>
              <a:rPr lang="en-GB" dirty="0">
                <a:solidFill>
                  <a:srgbClr val="FFFFFF"/>
                </a:solidFill>
              </a:rPr>
              <a:t>The name Wanted! comes from the strong visual relationship of these SOS-flyers with the </a:t>
            </a:r>
            <a:r>
              <a:rPr lang="en-GB" b="1" dirty="0">
                <a:solidFill>
                  <a:srgbClr val="FFFFFF"/>
                </a:solidFill>
              </a:rPr>
              <a:t>Old West bandit bans</a:t>
            </a:r>
            <a:r>
              <a:rPr lang="en-GB" dirty="0">
                <a:solidFill>
                  <a:srgbClr val="FFFFFF"/>
                </a:solidFill>
              </a:rPr>
              <a:t> even if, like the subtitle “Alive or Alive” explains, with different and opposite purposes and intents.</a:t>
            </a:r>
            <a:endParaRPr lang="en-GB" b="1" dirty="0">
              <a:solidFill>
                <a:srgbClr val="FFFFFF"/>
              </a:solidFill>
            </a:endParaRPr>
          </a:p>
        </p:txBody>
      </p:sp>
    </p:spTree>
    <p:extLst>
      <p:ext uri="{BB962C8B-B14F-4D97-AF65-F5344CB8AC3E}">
        <p14:creationId xmlns:p14="http://schemas.microsoft.com/office/powerpoint/2010/main" val="23535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92500" lnSpcReduction="10000"/>
          </a:bodyPr>
          <a:lstStyle/>
          <a:p>
            <a:r>
              <a:rPr lang="it-IT" b="1" dirty="0"/>
              <a:t>6. GAP: </a:t>
            </a:r>
            <a:r>
              <a:rPr lang="it-IT" dirty="0" err="1"/>
              <a:t>between</a:t>
            </a:r>
            <a:r>
              <a:rPr lang="it-IT" dirty="0"/>
              <a:t> users-</a:t>
            </a:r>
            <a:r>
              <a:rPr lang="it-IT" dirty="0" err="1"/>
              <a:t>technologies</a:t>
            </a:r>
            <a:r>
              <a:rPr lang="it-IT" dirty="0"/>
              <a:t>-CH </a:t>
            </a:r>
            <a:r>
              <a:rPr lang="it-IT" dirty="0" err="1"/>
              <a:t>contents</a:t>
            </a:r>
            <a:endParaRPr lang="it-IT" dirty="0"/>
          </a:p>
          <a:p>
            <a:pPr lvl="1"/>
            <a:r>
              <a:rPr lang="it-IT" dirty="0" err="1"/>
              <a:t>Filled</a:t>
            </a:r>
            <a:r>
              <a:rPr lang="it-IT" dirty="0"/>
              <a:t> by WANTED! </a:t>
            </a:r>
            <a:r>
              <a:rPr lang="it-IT" dirty="0" err="1"/>
              <a:t>Metaphor</a:t>
            </a:r>
            <a:r>
              <a:rPr lang="it-IT" dirty="0"/>
              <a:t> and </a:t>
            </a:r>
            <a:r>
              <a:rPr lang="it-IT" dirty="0" err="1"/>
              <a:t>using</a:t>
            </a:r>
            <a:r>
              <a:rPr lang="it-IT" dirty="0"/>
              <a:t> Guide </a:t>
            </a:r>
            <a:r>
              <a:rPr lang="it-IT" dirty="0" err="1"/>
              <a:t>archetype</a:t>
            </a:r>
            <a:endParaRPr lang="it-IT" dirty="0"/>
          </a:p>
          <a:p>
            <a:r>
              <a:rPr lang="it-IT" b="1" dirty="0"/>
              <a:t>7. ENGAGEMENT</a:t>
            </a:r>
            <a:r>
              <a:rPr lang="it-IT" dirty="0"/>
              <a:t>: to </a:t>
            </a:r>
            <a:r>
              <a:rPr lang="it-IT" dirty="0" err="1"/>
              <a:t>attract</a:t>
            </a:r>
            <a:r>
              <a:rPr lang="it-IT" dirty="0"/>
              <a:t> </a:t>
            </a:r>
            <a:r>
              <a:rPr lang="it-IT" dirty="0" err="1"/>
              <a:t>attention</a:t>
            </a:r>
            <a:r>
              <a:rPr lang="it-IT" dirty="0"/>
              <a:t>, </a:t>
            </a:r>
            <a:r>
              <a:rPr lang="it-IT" dirty="0" err="1"/>
              <a:t>increase</a:t>
            </a:r>
            <a:r>
              <a:rPr lang="it-IT" dirty="0"/>
              <a:t> </a:t>
            </a:r>
            <a:r>
              <a:rPr lang="it-IT" dirty="0" err="1"/>
              <a:t>reflection</a:t>
            </a:r>
            <a:r>
              <a:rPr lang="it-IT" dirty="0"/>
              <a:t>, </a:t>
            </a:r>
            <a:r>
              <a:rPr lang="it-IT" dirty="0" err="1"/>
              <a:t>stimulating</a:t>
            </a:r>
            <a:r>
              <a:rPr lang="it-IT" dirty="0"/>
              <a:t> new </a:t>
            </a:r>
            <a:r>
              <a:rPr lang="it-IT" dirty="0" err="1"/>
              <a:t>toughts</a:t>
            </a:r>
            <a:endParaRPr lang="it-IT" dirty="0"/>
          </a:p>
          <a:p>
            <a:pPr lvl="1"/>
            <a:r>
              <a:rPr lang="it-IT" dirty="0"/>
              <a:t>Use of personal/</a:t>
            </a:r>
            <a:r>
              <a:rPr lang="it-IT" dirty="0" err="1"/>
              <a:t>familiar</a:t>
            </a:r>
            <a:r>
              <a:rPr lang="it-IT" dirty="0"/>
              <a:t>/</a:t>
            </a:r>
            <a:r>
              <a:rPr lang="it-IT" dirty="0" err="1"/>
              <a:t>popular</a:t>
            </a:r>
            <a:endParaRPr lang="it-IT" dirty="0"/>
          </a:p>
          <a:p>
            <a:pPr lvl="1"/>
            <a:r>
              <a:rPr lang="it-IT" dirty="0" err="1"/>
              <a:t>Playful</a:t>
            </a:r>
            <a:r>
              <a:rPr lang="it-IT" dirty="0"/>
              <a:t> dynamics</a:t>
            </a:r>
          </a:p>
          <a:p>
            <a:r>
              <a:rPr lang="it-IT" b="1" dirty="0"/>
              <a:t>8. GENESIS: </a:t>
            </a:r>
          </a:p>
          <a:p>
            <a:pPr lvl="1"/>
            <a:r>
              <a:rPr lang="it-IT" b="1" dirty="0"/>
              <a:t>GOAL</a:t>
            </a:r>
          </a:p>
          <a:p>
            <a:pPr lvl="1"/>
            <a:r>
              <a:rPr lang="it-IT" b="1" dirty="0"/>
              <a:t>TARGET</a:t>
            </a:r>
          </a:p>
          <a:p>
            <a:r>
              <a:rPr lang="it-IT" b="1" dirty="0"/>
              <a:t>9. DURATION: short to be </a:t>
            </a:r>
            <a:r>
              <a:rPr lang="it-IT" b="1" dirty="0" err="1"/>
              <a:t>connected</a:t>
            </a:r>
            <a:r>
              <a:rPr lang="it-IT" b="1" dirty="0"/>
              <a:t> with </a:t>
            </a:r>
            <a:r>
              <a:rPr lang="it-IT" b="1" dirty="0" err="1"/>
              <a:t>collection</a:t>
            </a:r>
            <a:r>
              <a:rPr lang="it-IT" b="1" dirty="0"/>
              <a:t> and </a:t>
            </a:r>
            <a:r>
              <a:rPr lang="it-IT" b="1" dirty="0" err="1"/>
              <a:t>contents</a:t>
            </a:r>
            <a:r>
              <a:rPr lang="it-IT" b="1" dirty="0"/>
              <a:t>, </a:t>
            </a:r>
            <a:r>
              <a:rPr lang="it-IT" b="1" dirty="0" err="1"/>
              <a:t>but</a:t>
            </a:r>
            <a:r>
              <a:rPr lang="it-IT" b="1" dirty="0"/>
              <a:t> </a:t>
            </a:r>
            <a:r>
              <a:rPr lang="it-IT" b="1" dirty="0" err="1"/>
              <a:t>longer</a:t>
            </a:r>
            <a:r>
              <a:rPr lang="it-IT" b="1" dirty="0"/>
              <a:t> </a:t>
            </a:r>
            <a:r>
              <a:rPr lang="it-IT" b="1" dirty="0" err="1"/>
              <a:t>if</a:t>
            </a:r>
            <a:r>
              <a:rPr lang="it-IT" b="1" dirty="0"/>
              <a:t> </a:t>
            </a:r>
            <a:r>
              <a:rPr lang="it-IT" b="1" dirty="0" err="1"/>
              <a:t>using</a:t>
            </a:r>
            <a:r>
              <a:rPr lang="it-IT" b="1" dirty="0"/>
              <a:t> </a:t>
            </a:r>
            <a:r>
              <a:rPr lang="it-IT" b="1" dirty="0" err="1"/>
              <a:t>further</a:t>
            </a:r>
            <a:r>
              <a:rPr lang="it-IT" b="1" dirty="0"/>
              <a:t> activities</a:t>
            </a:r>
          </a:p>
          <a:p>
            <a:r>
              <a:rPr lang="it-IT" b="1" dirty="0"/>
              <a:t>10. DISSEMINATION:</a:t>
            </a:r>
          </a:p>
          <a:p>
            <a:pPr lvl="1"/>
            <a:r>
              <a:rPr lang="it-IT" dirty="0" err="1"/>
              <a:t>Dissemination</a:t>
            </a:r>
            <a:r>
              <a:rPr lang="it-IT" dirty="0"/>
              <a:t> plan: by IG and social</a:t>
            </a:r>
          </a:p>
          <a:p>
            <a:pPr lvl="1"/>
            <a:r>
              <a:rPr lang="it-IT" dirty="0"/>
              <a:t>Evaluation plan: users </a:t>
            </a:r>
            <a:r>
              <a:rPr lang="it-IT" dirty="0" err="1"/>
              <a:t>will</a:t>
            </a:r>
            <a:r>
              <a:rPr lang="it-IT" dirty="0"/>
              <a:t> be </a:t>
            </a:r>
            <a:r>
              <a:rPr lang="it-IT" dirty="0" err="1"/>
              <a:t>asked</a:t>
            </a:r>
            <a:r>
              <a:rPr lang="it-IT" dirty="0"/>
              <a:t> to </a:t>
            </a:r>
            <a:r>
              <a:rPr lang="it-IT" dirty="0" err="1"/>
              <a:t>assess</a:t>
            </a:r>
            <a:r>
              <a:rPr lang="it-IT" dirty="0"/>
              <a:t> the Interactive Application</a:t>
            </a:r>
          </a:p>
          <a:p>
            <a:endParaRPr lang="it-IT" b="1" dirty="0"/>
          </a:p>
          <a:p>
            <a:pPr lvl="1"/>
            <a:endParaRPr lang="it-IT" dirty="0"/>
          </a:p>
          <a:p>
            <a:pPr lvl="1"/>
            <a:endParaRPr lang="it-IT" dirty="0"/>
          </a:p>
        </p:txBody>
      </p:sp>
    </p:spTree>
    <p:extLst>
      <p:ext uri="{BB962C8B-B14F-4D97-AF65-F5344CB8AC3E}">
        <p14:creationId xmlns:p14="http://schemas.microsoft.com/office/powerpoint/2010/main" val="478539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a:bodyPr>
          <a:lstStyle/>
          <a:p>
            <a:r>
              <a:rPr lang="en-GB" dirty="0"/>
              <a:t>4. Bibliography</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r>
              <a:rPr lang="it-IT" dirty="0"/>
              <a:t>https://enri-ca.github.io/WANTED/4.html#</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1712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DAB9FD1-8CA2-4BFF-AD13-D9F31081DCA8}"/>
              </a:ext>
            </a:extLst>
          </p:cNvPr>
          <p:cNvSpPr txBox="1">
            <a:spLocks/>
          </p:cNvSpPr>
          <p:nvPr/>
        </p:nvSpPr>
        <p:spPr>
          <a:xfrm>
            <a:off x="-4" y="539105"/>
            <a:ext cx="7659588" cy="122930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it-IT" sz="3800" dirty="0">
                <a:solidFill>
                  <a:schemeClr val="tx1"/>
                </a:solidFill>
              </a:rPr>
              <a:t>       Thank </a:t>
            </a:r>
            <a:r>
              <a:rPr lang="it-IT" sz="3800" dirty="0" err="1">
                <a:solidFill>
                  <a:schemeClr val="tx1"/>
                </a:solidFill>
              </a:rPr>
              <a:t>you</a:t>
            </a:r>
            <a:r>
              <a:rPr lang="it-IT" sz="3800" dirty="0">
                <a:solidFill>
                  <a:schemeClr val="tx1"/>
                </a:solidFill>
              </a:rPr>
              <a:t> for </a:t>
            </a:r>
            <a:r>
              <a:rPr lang="it-IT" sz="3800" dirty="0" err="1">
                <a:solidFill>
                  <a:schemeClr val="tx1"/>
                </a:solidFill>
              </a:rPr>
              <a:t>your</a:t>
            </a:r>
            <a:r>
              <a:rPr lang="it-IT" sz="3800" dirty="0">
                <a:solidFill>
                  <a:schemeClr val="tx1"/>
                </a:solidFill>
              </a:rPr>
              <a:t> </a:t>
            </a:r>
            <a:r>
              <a:rPr lang="it-IT" sz="3800" dirty="0" err="1">
                <a:solidFill>
                  <a:schemeClr val="tx1"/>
                </a:solidFill>
              </a:rPr>
              <a:t>attention</a:t>
            </a:r>
            <a:r>
              <a:rPr lang="it-IT" sz="3800" dirty="0">
                <a:solidFill>
                  <a:schemeClr val="tx1"/>
                </a:solidFill>
              </a:rPr>
              <a:t>!</a:t>
            </a:r>
            <a:endParaRPr lang="en-GB" sz="3800" dirty="0">
              <a:solidFill>
                <a:schemeClr val="tx1"/>
              </a:solidFill>
            </a:endParaRPr>
          </a:p>
        </p:txBody>
      </p:sp>
    </p:spTree>
    <p:extLst>
      <p:ext uri="{BB962C8B-B14F-4D97-AF65-F5344CB8AC3E}">
        <p14:creationId xmlns:p14="http://schemas.microsoft.com/office/powerpoint/2010/main" val="33724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r>
              <a:rPr lang="en-GB">
                <a:solidFill>
                  <a:schemeClr val="bg1">
                    <a:lumMod val="95000"/>
                    <a:lumOff val="5000"/>
                  </a:schemeClr>
                </a:solidFill>
              </a:rPr>
              <a:t>WANTED!</a:t>
            </a:r>
            <a:br>
              <a:rPr lang="en-GB">
                <a:solidFill>
                  <a:schemeClr val="bg1">
                    <a:lumMod val="95000"/>
                    <a:lumOff val="5000"/>
                  </a:schemeClr>
                </a:solidFill>
              </a:rPr>
            </a:br>
            <a:endParaRPr lang="en-GB">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194369" y="1473171"/>
            <a:ext cx="4868415" cy="5163506"/>
          </a:xfrm>
        </p:spPr>
        <p:txBody>
          <a:bodyPr anchor="ctr">
            <a:normAutofit/>
          </a:bodyPr>
          <a:lstStyle/>
          <a:p>
            <a:pPr marL="0" indent="0">
              <a:lnSpc>
                <a:spcPct val="90000"/>
              </a:lnSpc>
              <a:buClrTx/>
              <a:buNone/>
            </a:pPr>
            <a:r>
              <a:rPr lang="en-GB" dirty="0">
                <a:solidFill>
                  <a:srgbClr val="FFFFFF"/>
                </a:solidFill>
              </a:rPr>
              <a:t>The website </a:t>
            </a:r>
            <a:r>
              <a:rPr lang="en-GB" b="1" dirty="0">
                <a:solidFill>
                  <a:srgbClr val="FFFFFF"/>
                </a:solidFill>
                <a:hlinkClick r:id="rId3"/>
              </a:rPr>
              <a:t>https://enri-ca.github.io/WANTED/</a:t>
            </a:r>
            <a:r>
              <a:rPr lang="en-GB" dirty="0">
                <a:solidFill>
                  <a:srgbClr val="FFFFFF"/>
                </a:solidFill>
              </a:rPr>
              <a:t>, is conceived as a </a:t>
            </a:r>
            <a:r>
              <a:rPr lang="en-GB" b="1" dirty="0">
                <a:solidFill>
                  <a:srgbClr val="FFFFFF"/>
                </a:solidFill>
              </a:rPr>
              <a:t>multi-dimensional cultural environment </a:t>
            </a:r>
            <a:r>
              <a:rPr lang="en-GB" dirty="0">
                <a:solidFill>
                  <a:srgbClr val="FFFFFF"/>
                </a:solidFill>
              </a:rPr>
              <a:t>offering different paths to be explored:</a:t>
            </a:r>
          </a:p>
          <a:p>
            <a:pPr marL="0" indent="0">
              <a:lnSpc>
                <a:spcPct val="90000"/>
              </a:lnSpc>
              <a:buClrTx/>
              <a:buNone/>
            </a:pPr>
            <a:endParaRPr lang="en-GB" dirty="0">
              <a:solidFill>
                <a:srgbClr val="FFFFFF"/>
              </a:solidFill>
            </a:endParaRPr>
          </a:p>
          <a:p>
            <a:pPr>
              <a:lnSpc>
                <a:spcPct val="90000"/>
              </a:lnSpc>
              <a:buClrTx/>
            </a:pPr>
            <a:r>
              <a:rPr lang="en-GB" dirty="0">
                <a:solidFill>
                  <a:srgbClr val="FFFFFF"/>
                </a:solidFill>
              </a:rPr>
              <a:t>a </a:t>
            </a:r>
            <a:r>
              <a:rPr lang="en-GB" b="1" dirty="0">
                <a:solidFill>
                  <a:srgbClr val="FFFFFF"/>
                </a:solidFill>
              </a:rPr>
              <a:t>Preliminary Data and Inspiration </a:t>
            </a:r>
            <a:r>
              <a:rPr lang="en-GB" dirty="0">
                <a:solidFill>
                  <a:srgbClr val="FFFFFF"/>
                </a:solidFill>
              </a:rPr>
              <a:t>section to access data – such as the already mentioned corpus of lost-pets-advertisements photographs - analysed to realize the project;</a:t>
            </a:r>
          </a:p>
          <a:p>
            <a:pPr>
              <a:lnSpc>
                <a:spcPct val="90000"/>
              </a:lnSpc>
              <a:buClrTx/>
            </a:pPr>
            <a:r>
              <a:rPr lang="en-GB" dirty="0">
                <a:solidFill>
                  <a:srgbClr val="FFFFFF"/>
                </a:solidFill>
              </a:rPr>
              <a:t>a </a:t>
            </a:r>
            <a:r>
              <a:rPr lang="en-GB" b="1" dirty="0">
                <a:solidFill>
                  <a:srgbClr val="FFFFFF"/>
                </a:solidFill>
              </a:rPr>
              <a:t>current virtual exhibition and its related interactive applications </a:t>
            </a:r>
            <a:r>
              <a:rPr lang="en-GB" dirty="0">
                <a:solidFill>
                  <a:srgbClr val="FFFFFF"/>
                </a:solidFill>
              </a:rPr>
              <a:t>in the In Art – The Exhibit and Choose your guide and 3d Frida's room sections; </a:t>
            </a:r>
          </a:p>
        </p:txBody>
      </p:sp>
      <p:pic>
        <p:nvPicPr>
          <p:cNvPr id="5" name="Immagine 4">
            <a:extLst>
              <a:ext uri="{FF2B5EF4-FFF2-40B4-BE49-F238E27FC236}">
                <a16:creationId xmlns:a16="http://schemas.microsoft.com/office/drawing/2014/main" id="{232023DD-5ADA-37A8-CB2F-842D552D6584}"/>
              </a:ext>
            </a:extLst>
          </p:cNvPr>
          <p:cNvPicPr>
            <a:picLocks noChangeAspect="1"/>
          </p:cNvPicPr>
          <p:nvPr/>
        </p:nvPicPr>
        <p:blipFill>
          <a:blip r:embed="rId4"/>
          <a:stretch>
            <a:fillRect/>
          </a:stretch>
        </p:blipFill>
        <p:spPr>
          <a:xfrm>
            <a:off x="4954984" y="1473171"/>
            <a:ext cx="7035469" cy="3683492"/>
          </a:xfrm>
          <a:prstGeom prst="rect">
            <a:avLst/>
          </a:prstGeom>
          <a:solidFill>
            <a:srgbClr val="FFC000"/>
          </a:solidFill>
        </p:spPr>
      </p:pic>
      <p:sp>
        <p:nvSpPr>
          <p:cNvPr id="6" name="Titolo 1">
            <a:extLst>
              <a:ext uri="{FF2B5EF4-FFF2-40B4-BE49-F238E27FC236}">
                <a16:creationId xmlns:a16="http://schemas.microsoft.com/office/drawing/2014/main" id="{D74C497B-C906-7F7F-52A0-99C4CF83CE4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The website</a:t>
            </a:r>
          </a:p>
        </p:txBody>
      </p:sp>
      <p:sp>
        <p:nvSpPr>
          <p:cNvPr id="7" name="Segnaposto contenuto 2">
            <a:extLst>
              <a:ext uri="{FF2B5EF4-FFF2-40B4-BE49-F238E27FC236}">
                <a16:creationId xmlns:a16="http://schemas.microsoft.com/office/drawing/2014/main" id="{420F7028-E6B9-5EDF-1212-A57A3721A337}"/>
              </a:ext>
            </a:extLst>
          </p:cNvPr>
          <p:cNvSpPr txBox="1">
            <a:spLocks/>
          </p:cNvSpPr>
          <p:nvPr/>
        </p:nvSpPr>
        <p:spPr>
          <a:xfrm>
            <a:off x="6937449" y="102977"/>
            <a:ext cx="4868415" cy="177645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growing souvenir-book </a:t>
            </a:r>
            <a:r>
              <a:rPr lang="en-GB" dirty="0">
                <a:solidFill>
                  <a:srgbClr val="FFFFFF"/>
                </a:solidFill>
              </a:rPr>
              <a:t>built from users’ stories in the Your Stories section;</a:t>
            </a:r>
          </a:p>
        </p:txBody>
      </p:sp>
      <p:sp>
        <p:nvSpPr>
          <p:cNvPr id="8" name="Segnaposto contenuto 2">
            <a:extLst>
              <a:ext uri="{FF2B5EF4-FFF2-40B4-BE49-F238E27FC236}">
                <a16:creationId xmlns:a16="http://schemas.microsoft.com/office/drawing/2014/main" id="{3CBD9F2F-CCA4-AF6C-57DB-CE3AB952CB0D}"/>
              </a:ext>
            </a:extLst>
          </p:cNvPr>
          <p:cNvSpPr txBox="1">
            <a:spLocks/>
          </p:cNvSpPr>
          <p:nvPr/>
        </p:nvSpPr>
        <p:spPr>
          <a:xfrm>
            <a:off x="8325551" y="5121104"/>
            <a:ext cx="3820076" cy="18129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preview of the developments </a:t>
            </a:r>
            <a:r>
              <a:rPr lang="en-GB" dirty="0">
                <a:solidFill>
                  <a:srgbClr val="FFFFFF"/>
                </a:solidFill>
              </a:rPr>
              <a:t>in the Forthcoming section</a:t>
            </a:r>
          </a:p>
        </p:txBody>
      </p:sp>
      <p:sp>
        <p:nvSpPr>
          <p:cNvPr id="10" name="Rettangolo con angoli arrotondati 9">
            <a:extLst>
              <a:ext uri="{FF2B5EF4-FFF2-40B4-BE49-F238E27FC236}">
                <a16:creationId xmlns:a16="http://schemas.microsoft.com/office/drawing/2014/main" id="{D225CD12-6142-1822-F55B-DBE83DA90422}"/>
              </a:ext>
            </a:extLst>
          </p:cNvPr>
          <p:cNvSpPr/>
          <p:nvPr/>
        </p:nvSpPr>
        <p:spPr>
          <a:xfrm>
            <a:off x="6668428" y="2959991"/>
            <a:ext cx="2375211" cy="2184747"/>
          </a:xfrm>
          <a:prstGeom prst="roundRect">
            <a:avLst/>
          </a:prstGeom>
          <a:ln w="76200">
            <a:solidFill>
              <a:srgbClr val="FFC000"/>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4" name="Freccia in giù 3">
            <a:extLst>
              <a:ext uri="{FF2B5EF4-FFF2-40B4-BE49-F238E27FC236}">
                <a16:creationId xmlns:a16="http://schemas.microsoft.com/office/drawing/2014/main" id="{E12E3172-7667-C501-7B0B-9B1303E8BFF6}"/>
              </a:ext>
            </a:extLst>
          </p:cNvPr>
          <p:cNvSpPr/>
          <p:nvPr/>
        </p:nvSpPr>
        <p:spPr>
          <a:xfrm rot="16200000">
            <a:off x="4588439" y="3354912"/>
            <a:ext cx="424327" cy="1996068"/>
          </a:xfrm>
          <a:prstGeom prst="downArrow">
            <a:avLst>
              <a:gd name="adj1" fmla="val 44613"/>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ccia in giù 10">
            <a:extLst>
              <a:ext uri="{FF2B5EF4-FFF2-40B4-BE49-F238E27FC236}">
                <a16:creationId xmlns:a16="http://schemas.microsoft.com/office/drawing/2014/main" id="{D30EF53C-5464-4A86-90BD-64E36DA86B9A}"/>
              </a:ext>
            </a:extLst>
          </p:cNvPr>
          <p:cNvSpPr/>
          <p:nvPr/>
        </p:nvSpPr>
        <p:spPr>
          <a:xfrm rot="10800000">
            <a:off x="10621319" y="4565110"/>
            <a:ext cx="424327" cy="97843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ccia in giù 11">
            <a:extLst>
              <a:ext uri="{FF2B5EF4-FFF2-40B4-BE49-F238E27FC236}">
                <a16:creationId xmlns:a16="http://schemas.microsoft.com/office/drawing/2014/main" id="{E6EC04BB-4023-ADAD-DEEE-D9809EADFFB6}"/>
              </a:ext>
            </a:extLst>
          </p:cNvPr>
          <p:cNvSpPr/>
          <p:nvPr/>
        </p:nvSpPr>
        <p:spPr>
          <a:xfrm>
            <a:off x="9506638" y="1130170"/>
            <a:ext cx="424327" cy="2184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ccia angolare in su 14">
            <a:extLst>
              <a:ext uri="{FF2B5EF4-FFF2-40B4-BE49-F238E27FC236}">
                <a16:creationId xmlns:a16="http://schemas.microsoft.com/office/drawing/2014/main" id="{FA485063-AAAB-3481-4C55-3E81F2A39DA8}"/>
              </a:ext>
            </a:extLst>
          </p:cNvPr>
          <p:cNvSpPr/>
          <p:nvPr/>
        </p:nvSpPr>
        <p:spPr>
          <a:xfrm>
            <a:off x="4571182" y="5156663"/>
            <a:ext cx="3642982" cy="1313333"/>
          </a:xfrm>
          <a:prstGeom prst="bentUpArrow">
            <a:avLst>
              <a:gd name="adj1" fmla="val 20285"/>
              <a:gd name="adj2" fmla="val 25000"/>
              <a:gd name="adj3" fmla="val 25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egnaposto contenuto 2">
            <a:extLst>
              <a:ext uri="{FF2B5EF4-FFF2-40B4-BE49-F238E27FC236}">
                <a16:creationId xmlns:a16="http://schemas.microsoft.com/office/drawing/2014/main" id="{C6F3F65E-1EAA-6F6C-DF16-59C694E6A77F}"/>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907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bg/>
                                          </p:spTgt>
                                        </p:tgtEl>
                                        <p:attrNameLst>
                                          <p:attrName>style.visibility</p:attrName>
                                        </p:attrNameLst>
                                      </p:cBhvr>
                                      <p:to>
                                        <p:strVal val="visible"/>
                                      </p:to>
                                    </p:set>
                                    <p:animEffect transition="in" filter="fade">
                                      <p:cBhvr>
                                        <p:cTn id="10" dur="500"/>
                                        <p:tgtEl>
                                          <p:spTgt spid="16">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4" grpId="0" animBg="1"/>
      <p:bldP spid="11" grpId="0" animBg="1"/>
      <p:bldP spid="12" grpId="0" animBg="1"/>
      <p:bldP spid="15" grpId="0" animBg="1"/>
      <p:bldP spid="16"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7" y="1402303"/>
            <a:ext cx="4159405" cy="5112991"/>
          </a:xfrm>
          <a:prstGeom prst="roundRect">
            <a:avLst/>
          </a:prstGeom>
          <a:ln w="76200">
            <a:solidFill>
              <a:schemeClr val="accent4"/>
            </a:solidFill>
          </a:ln>
        </p:spPr>
        <p:txBody>
          <a:bodyPr vert="horz" lIns="0" tIns="45720" rIns="0" bIns="45720" rtlCol="0">
            <a:normAutofit fontScale="70000" lnSpcReduction="2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Frida Kahlo and </a:t>
            </a:r>
            <a:r>
              <a:rPr lang="it-IT" sz="2000" dirty="0" err="1">
                <a:solidFill>
                  <a:srgbClr val="FFFFFF"/>
                </a:solidFill>
                <a:latin typeface="+mj-lt"/>
                <a:ea typeface="+mj-ea"/>
                <a:cs typeface="+mj-cs"/>
              </a:rPr>
              <a:t>Granizo</a:t>
            </a:r>
            <a:r>
              <a:rPr lang="it-IT" sz="2000" dirty="0">
                <a:solidFill>
                  <a:srgbClr val="FFFFFF"/>
                </a:solidFill>
                <a:latin typeface="+mj-lt"/>
                <a:ea typeface="+mj-ea"/>
                <a:cs typeface="+mj-cs"/>
              </a:rPr>
              <a:t>, Giosetta Fioroni and </a:t>
            </a:r>
            <a:r>
              <a:rPr lang="it-IT" sz="2000" dirty="0" err="1">
                <a:solidFill>
                  <a:srgbClr val="FFFFFF"/>
                </a:solidFill>
                <a:latin typeface="+mj-lt"/>
                <a:ea typeface="+mj-ea"/>
                <a:cs typeface="+mj-cs"/>
              </a:rPr>
              <a:t>Petote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realized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Pablo Picasso and </a:t>
            </a:r>
            <a:r>
              <a:rPr lang="it-IT" sz="2000" dirty="0" err="1">
                <a:solidFill>
                  <a:srgbClr val="FFFFFF"/>
                </a:solidFill>
                <a:latin typeface="+mj-lt"/>
                <a:ea typeface="+mj-ea"/>
                <a:cs typeface="+mj-cs"/>
              </a:rPr>
              <a:t>Lump</a:t>
            </a:r>
            <a:r>
              <a:rPr lang="it-IT" sz="2000" dirty="0">
                <a:solidFill>
                  <a:srgbClr val="FFFFFF"/>
                </a:solidFill>
                <a:latin typeface="+mj-lt"/>
                <a:ea typeface="+mj-ea"/>
                <a:cs typeface="+mj-cs"/>
              </a:rPr>
              <a:t>, Henry Matisse and </a:t>
            </a:r>
            <a:r>
              <a:rPr lang="it-IT" sz="2000" dirty="0" err="1">
                <a:solidFill>
                  <a:srgbClr val="FFFFFF"/>
                </a:solidFill>
                <a:latin typeface="+mj-lt"/>
                <a:ea typeface="+mj-ea"/>
                <a:cs typeface="+mj-cs"/>
              </a:rPr>
              <a:t>Minouche</a:t>
            </a:r>
            <a:r>
              <a:rPr lang="it-IT" sz="2000" dirty="0">
                <a:solidFill>
                  <a:srgbClr val="FFFFFF"/>
                </a:solidFill>
                <a:latin typeface="+mj-lt"/>
                <a:ea typeface="+mj-ea"/>
                <a:cs typeface="+mj-cs"/>
              </a:rPr>
              <a:t>, Salvador </a:t>
            </a:r>
            <a:r>
              <a:rPr lang="it-IT" sz="2000" dirty="0" err="1">
                <a:solidFill>
                  <a:srgbClr val="FFFFFF"/>
                </a:solidFill>
                <a:latin typeface="+mj-lt"/>
                <a:ea typeface="+mj-ea"/>
                <a:cs typeface="+mj-cs"/>
              </a:rPr>
              <a:t>Dalí</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Babou</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forhcoming</a:t>
            </a:r>
            <a:r>
              <a:rPr lang="it-IT" sz="2000" dirty="0">
                <a:solidFill>
                  <a:srgbClr val="FFFFFF"/>
                </a:solidFill>
                <a:latin typeface="+mj-lt"/>
                <a:ea typeface="+mj-ea"/>
                <a:cs typeface="+mj-cs"/>
              </a:rPr>
              <a:t>)</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Tool: Omeka.net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Database of </a:t>
            </a:r>
            <a:r>
              <a:rPr lang="it-IT" sz="2000" dirty="0" err="1">
                <a:solidFill>
                  <a:srgbClr val="FFFFFF"/>
                </a:solidFill>
                <a:latin typeface="+mj-lt"/>
                <a:ea typeface="+mj-ea"/>
                <a:cs typeface="+mj-cs"/>
              </a:rPr>
              <a:t>heterogeneous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6" name="Immagine 5">
            <a:extLst>
              <a:ext uri="{FF2B5EF4-FFF2-40B4-BE49-F238E27FC236}">
                <a16:creationId xmlns:a16="http://schemas.microsoft.com/office/drawing/2014/main" id="{6AEDC97F-7A12-FD5D-A229-AD5C3EEF4060}"/>
              </a:ext>
            </a:extLst>
          </p:cNvPr>
          <p:cNvPicPr>
            <a:picLocks noChangeAspect="1"/>
          </p:cNvPicPr>
          <p:nvPr/>
        </p:nvPicPr>
        <p:blipFill>
          <a:blip r:embed="rId3"/>
          <a:stretch>
            <a:fillRect/>
          </a:stretch>
        </p:blipFill>
        <p:spPr>
          <a:xfrm>
            <a:off x="5211463" y="1402303"/>
            <a:ext cx="6751597" cy="5112992"/>
          </a:xfrm>
          <a:prstGeom prst="rect">
            <a:avLst/>
          </a:prstGeom>
        </p:spPr>
      </p:pic>
      <p:sp>
        <p:nvSpPr>
          <p:cNvPr id="7" name="Sottotitolo 2">
            <a:extLst>
              <a:ext uri="{FF2B5EF4-FFF2-40B4-BE49-F238E27FC236}">
                <a16:creationId xmlns:a16="http://schemas.microsoft.com/office/drawing/2014/main" id="{AE2981BA-07F3-40F5-170A-9657A213E66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8" name="Segnaposto contenuto 2">
            <a:extLst>
              <a:ext uri="{FF2B5EF4-FFF2-40B4-BE49-F238E27FC236}">
                <a16:creationId xmlns:a16="http://schemas.microsoft.com/office/drawing/2014/main" id="{AB6E16F1-DB0D-AAB8-381F-441FB917546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66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500"/>
                                        <p:tgtEl>
                                          <p:spTgt spid="1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bg/>
                                          </p:spTgt>
                                        </p:tgtEl>
                                        <p:attrNameLst>
                                          <p:attrName>style.visibility</p:attrName>
                                        </p:attrNameLst>
                                      </p:cBhvr>
                                      <p:to>
                                        <p:strVal val="visible"/>
                                      </p:to>
                                    </p:set>
                                    <p:animEffect transition="in" filter="fade">
                                      <p:cBhvr>
                                        <p:cTn id="45" dur="500"/>
                                        <p:tgtEl>
                                          <p:spTgt spid="8">
                                            <p:bg/>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xEl>
                                              <p:pRg st="0" end="0"/>
                                            </p:txEl>
                                          </p:spTgt>
                                        </p:tgtEl>
                                        <p:attrNameLst>
                                          <p:attrName>style.visibility</p:attrName>
                                        </p:attrNameLst>
                                      </p:cBhvr>
                                      <p:to>
                                        <p:strVal val="visible"/>
                                      </p:to>
                                    </p:set>
                                    <p:animEffect transition="in" filter="fade">
                                      <p:cBhvr>
                                        <p:cTn id="4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DC1ED05F-4D12-8E4B-BCB4-2D5C71D0527A}"/>
              </a:ext>
            </a:extLst>
          </p:cNvPr>
          <p:cNvPicPr>
            <a:picLocks noChangeAspect="1"/>
          </p:cNvPicPr>
          <p:nvPr/>
        </p:nvPicPr>
        <p:blipFill>
          <a:blip r:embed="rId3"/>
          <a:stretch>
            <a:fillRect/>
          </a:stretch>
        </p:blipFill>
        <p:spPr>
          <a:xfrm>
            <a:off x="542151" y="1394482"/>
            <a:ext cx="9047606" cy="5240522"/>
          </a:xfrm>
          <a:prstGeom prst="rect">
            <a:avLst/>
          </a:prstGeom>
        </p:spPr>
      </p:pic>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pic>
        <p:nvPicPr>
          <p:cNvPr id="5" name="Immagine 4">
            <a:extLst>
              <a:ext uri="{FF2B5EF4-FFF2-40B4-BE49-F238E27FC236}">
                <a16:creationId xmlns:a16="http://schemas.microsoft.com/office/drawing/2014/main" id="{B602CF0E-4F18-DD4D-D6E9-E348FA2A32F9}"/>
              </a:ext>
            </a:extLst>
          </p:cNvPr>
          <p:cNvPicPr>
            <a:picLocks noChangeAspect="1"/>
          </p:cNvPicPr>
          <p:nvPr/>
        </p:nvPicPr>
        <p:blipFill>
          <a:blip r:embed="rId4"/>
          <a:stretch>
            <a:fillRect/>
          </a:stretch>
        </p:blipFill>
        <p:spPr>
          <a:xfrm>
            <a:off x="1145294" y="2885760"/>
            <a:ext cx="5335180" cy="3562665"/>
          </a:xfrm>
          <a:prstGeom prst="rect">
            <a:avLst/>
          </a:prstGeom>
        </p:spPr>
      </p:pic>
      <p:pic>
        <p:nvPicPr>
          <p:cNvPr id="9" name="Immagine 8">
            <a:extLst>
              <a:ext uri="{FF2B5EF4-FFF2-40B4-BE49-F238E27FC236}">
                <a16:creationId xmlns:a16="http://schemas.microsoft.com/office/drawing/2014/main" id="{7CAB88B8-A900-4D3B-C9A5-6B6F35DB11EA}"/>
              </a:ext>
            </a:extLst>
          </p:cNvPr>
          <p:cNvPicPr>
            <a:picLocks noChangeAspect="1"/>
          </p:cNvPicPr>
          <p:nvPr/>
        </p:nvPicPr>
        <p:blipFill>
          <a:blip r:embed="rId5"/>
          <a:stretch>
            <a:fillRect/>
          </a:stretch>
        </p:blipFill>
        <p:spPr>
          <a:xfrm>
            <a:off x="1139403" y="2885761"/>
            <a:ext cx="5279094" cy="3519521"/>
          </a:xfrm>
          <a:prstGeom prst="rect">
            <a:avLst/>
          </a:prstGeom>
        </p:spPr>
      </p:pic>
      <p:pic>
        <p:nvPicPr>
          <p:cNvPr id="7" name="Immagine 6">
            <a:extLst>
              <a:ext uri="{FF2B5EF4-FFF2-40B4-BE49-F238E27FC236}">
                <a16:creationId xmlns:a16="http://schemas.microsoft.com/office/drawing/2014/main" id="{7C49ED62-92BA-2A82-A8A9-8062F6D37BD8}"/>
              </a:ext>
            </a:extLst>
          </p:cNvPr>
          <p:cNvPicPr>
            <a:picLocks noChangeAspect="1"/>
          </p:cNvPicPr>
          <p:nvPr/>
        </p:nvPicPr>
        <p:blipFill>
          <a:blip r:embed="rId6"/>
          <a:stretch>
            <a:fillRect/>
          </a:stretch>
        </p:blipFill>
        <p:spPr>
          <a:xfrm>
            <a:off x="1178375" y="2887056"/>
            <a:ext cx="5240122" cy="3521310"/>
          </a:xfrm>
          <a:prstGeom prst="rect">
            <a:avLst/>
          </a:prstGeom>
        </p:spPr>
      </p:pic>
      <p:pic>
        <p:nvPicPr>
          <p:cNvPr id="13" name="Immagine 12">
            <a:extLst>
              <a:ext uri="{FF2B5EF4-FFF2-40B4-BE49-F238E27FC236}">
                <a16:creationId xmlns:a16="http://schemas.microsoft.com/office/drawing/2014/main" id="{95BCF60F-28AE-DC5A-034F-122A179FDF67}"/>
              </a:ext>
            </a:extLst>
          </p:cNvPr>
          <p:cNvPicPr>
            <a:picLocks noChangeAspect="1"/>
          </p:cNvPicPr>
          <p:nvPr/>
        </p:nvPicPr>
        <p:blipFill>
          <a:blip r:embed="rId7"/>
          <a:stretch>
            <a:fillRect/>
          </a:stretch>
        </p:blipFill>
        <p:spPr>
          <a:xfrm>
            <a:off x="1268820" y="2892671"/>
            <a:ext cx="5946865" cy="3844523"/>
          </a:xfrm>
          <a:prstGeom prst="rect">
            <a:avLst/>
          </a:prstGeom>
        </p:spPr>
      </p:pic>
      <p:pic>
        <p:nvPicPr>
          <p:cNvPr id="15" name="Immagine 14">
            <a:extLst>
              <a:ext uri="{FF2B5EF4-FFF2-40B4-BE49-F238E27FC236}">
                <a16:creationId xmlns:a16="http://schemas.microsoft.com/office/drawing/2014/main" id="{8E226DEA-8AC1-3F7C-F59C-CA0DAA8FC2FB}"/>
              </a:ext>
            </a:extLst>
          </p:cNvPr>
          <p:cNvPicPr>
            <a:picLocks noChangeAspect="1"/>
          </p:cNvPicPr>
          <p:nvPr/>
        </p:nvPicPr>
        <p:blipFill>
          <a:blip r:embed="rId8"/>
          <a:stretch>
            <a:fillRect/>
          </a:stretch>
        </p:blipFill>
        <p:spPr>
          <a:xfrm>
            <a:off x="1367830" y="2882677"/>
            <a:ext cx="5081656" cy="4807197"/>
          </a:xfrm>
          <a:prstGeom prst="rect">
            <a:avLst/>
          </a:prstGeom>
        </p:spPr>
      </p:pic>
      <p:sp>
        <p:nvSpPr>
          <p:cNvPr id="11" name="Rettangolo con angoli arrotondati 10">
            <a:extLst>
              <a:ext uri="{FF2B5EF4-FFF2-40B4-BE49-F238E27FC236}">
                <a16:creationId xmlns:a16="http://schemas.microsoft.com/office/drawing/2014/main" id="{106E6F10-F45D-4E27-8B2A-ABB159FA477A}"/>
              </a:ext>
            </a:extLst>
          </p:cNvPr>
          <p:cNvSpPr/>
          <p:nvPr/>
        </p:nvSpPr>
        <p:spPr>
          <a:xfrm>
            <a:off x="6199984" y="3165487"/>
            <a:ext cx="3267402" cy="2298032"/>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7C173F19-604F-74F1-A9A7-26847DBD0395}"/>
              </a:ext>
            </a:extLst>
          </p:cNvPr>
          <p:cNvSpPr txBox="1">
            <a:spLocks/>
          </p:cNvSpPr>
          <p:nvPr/>
        </p:nvSpPr>
        <p:spPr>
          <a:xfrm>
            <a:off x="797008" y="80675"/>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73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bg/>
                                          </p:spTgt>
                                        </p:tgtEl>
                                        <p:attrNameLst>
                                          <p:attrName>style.visibility</p:attrName>
                                        </p:attrNameLst>
                                      </p:cBhvr>
                                      <p:to>
                                        <p:strVal val="visible"/>
                                      </p:to>
                                    </p:set>
                                    <p:animEffect transition="in" filter="fade">
                                      <p:cBhvr>
                                        <p:cTn id="40" dur="500"/>
                                        <p:tgtEl>
                                          <p:spTgt spid="12">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fade">
                                      <p:cBhvr>
                                        <p:cTn id="4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digital </a:t>
            </a:r>
            <a:r>
              <a:rPr lang="it-IT" sz="2000" dirty="0" err="1">
                <a:solidFill>
                  <a:srgbClr val="FFFFFF"/>
                </a:solidFill>
                <a:latin typeface="+mj-lt"/>
                <a:ea typeface="+mj-ea"/>
                <a:cs typeface="+mj-cs"/>
              </a:rPr>
              <a:t>version</a:t>
            </a:r>
            <a:r>
              <a:rPr lang="it-IT" sz="2000" dirty="0">
                <a:solidFill>
                  <a:srgbClr val="FFFFFF"/>
                </a:solidFill>
                <a:latin typeface="+mj-lt"/>
                <a:ea typeface="+mj-ea"/>
                <a:cs typeface="+mj-cs"/>
              </a:rPr>
              <a:t> of images in IIIF </a:t>
            </a:r>
            <a:r>
              <a:rPr lang="it-IT" sz="2000" dirty="0" err="1">
                <a:solidFill>
                  <a:srgbClr val="FFFFFF"/>
                </a:solidFill>
                <a:latin typeface="+mj-lt"/>
                <a:ea typeface="+mj-ea"/>
                <a:cs typeface="+mj-cs"/>
              </a:rPr>
              <a:t>protocol</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metadata of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with OAI-PMH</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Creation</a:t>
            </a:r>
            <a:r>
              <a:rPr lang="it-IT" sz="2000" dirty="0">
                <a:solidFill>
                  <a:srgbClr val="FFFFFF"/>
                </a:solidFill>
                <a:latin typeface="+mj-lt"/>
                <a:ea typeface="+mj-ea"/>
                <a:cs typeface="+mj-cs"/>
              </a:rPr>
              <a:t> of RDF data </a:t>
            </a:r>
            <a:r>
              <a:rPr lang="it-IT" sz="2000" dirty="0" err="1">
                <a:solidFill>
                  <a:srgbClr val="FFFFFF"/>
                </a:solidFill>
                <a:latin typeface="+mj-lt"/>
                <a:ea typeface="+mj-ea"/>
                <a:cs typeface="+mj-cs"/>
              </a:rPr>
              <a:t>structure</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Knowledge </a:t>
            </a:r>
            <a:r>
              <a:rPr lang="it-IT" sz="2000" dirty="0" err="1">
                <a:solidFill>
                  <a:srgbClr val="FFFFFF"/>
                </a:solidFill>
                <a:latin typeface="+mj-lt"/>
                <a:ea typeface="+mj-ea"/>
                <a:cs typeface="+mj-cs"/>
              </a:rPr>
              <a:t>graph</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visualization</a:t>
            </a:r>
            <a:r>
              <a:rPr lang="it-IT" sz="2000" dirty="0">
                <a:solidFill>
                  <a:srgbClr val="FFFFFF"/>
                </a:solidFill>
                <a:latin typeface="+mj-lt"/>
                <a:ea typeface="+mj-ea"/>
                <a:cs typeface="+mj-cs"/>
              </a:rPr>
              <a:t> and surfing</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Real copyright </a:t>
            </a:r>
            <a:r>
              <a:rPr lang="it-IT" sz="2000" dirty="0" err="1">
                <a:solidFill>
                  <a:srgbClr val="FFFFFF"/>
                </a:solidFill>
                <a:latin typeface="+mj-lt"/>
                <a:ea typeface="+mj-ea"/>
                <a:cs typeface="+mj-cs"/>
              </a:rPr>
              <a:t>respect</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texts/</a:t>
            </a:r>
            <a:r>
              <a:rPr lang="it-IT" sz="2000" dirty="0" err="1">
                <a:solidFill>
                  <a:srgbClr val="FFFFFF"/>
                </a:solidFill>
                <a:latin typeface="+mj-lt"/>
                <a:ea typeface="+mj-ea"/>
                <a:cs typeface="+mj-cs"/>
              </a:rPr>
              <a:t>languages</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 for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target audiences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6073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bg/>
                                          </p:spTgt>
                                        </p:tgtEl>
                                        <p:attrNameLst>
                                          <p:attrName>style.visibility</p:attrName>
                                        </p:attrNameLst>
                                      </p:cBhvr>
                                      <p:to>
                                        <p:strVal val="visible"/>
                                      </p:to>
                                    </p:set>
                                    <p:animEffect transition="in" filter="fade">
                                      <p:cBhvr>
                                        <p:cTn id="10" dur="500"/>
                                        <p:tgtEl>
                                          <p:spTgt spid="1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2E8B5-F3FB-B125-09B7-1081202E44C6}"/>
              </a:ext>
            </a:extLst>
          </p:cNvPr>
          <p:cNvSpPr>
            <a:spLocks noGrp="1"/>
          </p:cNvSpPr>
          <p:nvPr>
            <p:ph type="title"/>
          </p:nvPr>
        </p:nvSpPr>
        <p:spPr>
          <a:xfrm>
            <a:off x="646111" y="452718"/>
            <a:ext cx="9404723" cy="1400530"/>
          </a:xfrm>
        </p:spPr>
        <p:txBody>
          <a:bodyPr/>
          <a:lstStyle/>
          <a:p>
            <a:r>
              <a:rPr lang="it-IT" dirty="0"/>
              <a:t>3d </a:t>
            </a:r>
            <a:r>
              <a:rPr lang="it-IT" dirty="0" err="1"/>
              <a:t>Frida’s</a:t>
            </a:r>
            <a:r>
              <a:rPr lang="it-IT" dirty="0"/>
              <a:t> room</a:t>
            </a:r>
            <a:endParaRPr lang="en-GB" dirty="0"/>
          </a:p>
        </p:txBody>
      </p:sp>
      <p:pic>
        <p:nvPicPr>
          <p:cNvPr id="5122" name="Picture 2">
            <a:hlinkClick r:id="rId3"/>
            <a:extLst>
              <a:ext uri="{FF2B5EF4-FFF2-40B4-BE49-F238E27FC236}">
                <a16:creationId xmlns:a16="http://schemas.microsoft.com/office/drawing/2014/main" id="{612EFF23-7BF6-DCF7-D9B3-EE541504168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43712" y="1463040"/>
            <a:ext cx="8507306" cy="4785360"/>
          </a:xfrm>
          <a:prstGeom prst="rect">
            <a:avLst/>
          </a:prstGeom>
          <a:noFill/>
          <a:extLst>
            <a:ext uri="{909E8E84-426E-40DD-AFC4-6F175D3DCCD1}">
              <a14:hiddenFill xmlns:a14="http://schemas.microsoft.com/office/drawing/2010/main">
                <a:solidFill>
                  <a:srgbClr val="FFFFFF"/>
                </a:solidFill>
              </a14:hiddenFill>
            </a:ext>
          </a:extLst>
        </p:spPr>
      </p:pic>
      <p:sp>
        <p:nvSpPr>
          <p:cNvPr id="4" name="Sottotitolo 2">
            <a:extLst>
              <a:ext uri="{FF2B5EF4-FFF2-40B4-BE49-F238E27FC236}">
                <a16:creationId xmlns:a16="http://schemas.microsoft.com/office/drawing/2014/main" id="{FA223890-D63D-3000-380C-108E429BE66E}"/>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
        <p:nvSpPr>
          <p:cNvPr id="7" name="Rettangolo con angoli arrotondati 6">
            <a:extLst>
              <a:ext uri="{FF2B5EF4-FFF2-40B4-BE49-F238E27FC236}">
                <a16:creationId xmlns:a16="http://schemas.microsoft.com/office/drawing/2014/main" id="{ED185760-4A09-DE4C-E210-0AE8F59DBCD7}"/>
              </a:ext>
            </a:extLst>
          </p:cNvPr>
          <p:cNvSpPr/>
          <p:nvPr/>
        </p:nvSpPr>
        <p:spPr>
          <a:xfrm>
            <a:off x="9548618" y="1463040"/>
            <a:ext cx="2414442" cy="4785360"/>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INTERACTION</a:t>
            </a:r>
          </a:p>
          <a:p>
            <a:pPr>
              <a:lnSpc>
                <a:spcPct val="120000"/>
              </a:lnSpc>
              <a:spcBef>
                <a:spcPts val="1200"/>
              </a:spcBef>
              <a:spcAft>
                <a:spcPts val="200"/>
              </a:spcAft>
              <a:buClr>
                <a:schemeClr val="tx1"/>
              </a:buClr>
              <a:buSzPct val="100000"/>
            </a:pPr>
            <a:r>
              <a:rPr lang="it-IT" sz="1600" dirty="0">
                <a:solidFill>
                  <a:schemeClr val="tx1">
                    <a:lumMod val="75000"/>
                    <a:lumOff val="25000"/>
                  </a:schemeClr>
                </a:solidFill>
              </a:rPr>
              <a:t>User capability of </a:t>
            </a:r>
            <a:r>
              <a:rPr lang="it-IT" sz="1600" dirty="0" err="1">
                <a:solidFill>
                  <a:schemeClr val="tx1">
                    <a:lumMod val="75000"/>
                    <a:lumOff val="25000"/>
                  </a:schemeClr>
                </a:solidFill>
              </a:rPr>
              <a:t>modifying</a:t>
            </a:r>
            <a:r>
              <a:rPr lang="it-IT" sz="1600" dirty="0">
                <a:solidFill>
                  <a:schemeClr val="tx1">
                    <a:lumMod val="75000"/>
                    <a:lumOff val="25000"/>
                  </a:schemeClr>
                </a:solidFill>
              </a:rPr>
              <a:t> the </a:t>
            </a:r>
            <a:r>
              <a:rPr lang="it-IT" sz="1600" dirty="0" err="1">
                <a:solidFill>
                  <a:schemeClr val="tx1">
                    <a:lumMod val="75000"/>
                    <a:lumOff val="25000"/>
                  </a:schemeClr>
                </a:solidFill>
              </a:rPr>
              <a:t>evironment</a:t>
            </a:r>
            <a:r>
              <a:rPr lang="it-IT" sz="1600" dirty="0">
                <a:solidFill>
                  <a:schemeClr val="tx1">
                    <a:lumMod val="75000"/>
                    <a:lumOff val="25000"/>
                  </a:schemeClr>
                </a:solidFill>
              </a:rPr>
              <a:t> and </a:t>
            </a:r>
            <a:r>
              <a:rPr lang="it-IT" sz="1600" dirty="0" err="1">
                <a:solidFill>
                  <a:schemeClr val="tx1">
                    <a:lumMod val="75000"/>
                    <a:lumOff val="25000"/>
                  </a:schemeClr>
                </a:solidFill>
              </a:rPr>
              <a:t>receiving</a:t>
            </a:r>
            <a:r>
              <a:rPr lang="it-IT" sz="1600" dirty="0">
                <a:solidFill>
                  <a:schemeClr val="tx1">
                    <a:lumMod val="75000"/>
                    <a:lumOff val="25000"/>
                  </a:schemeClr>
                </a:solidFill>
              </a:rPr>
              <a:t> a feedback from </a:t>
            </a:r>
            <a:r>
              <a:rPr lang="it-IT" sz="1600" dirty="0" err="1">
                <a:solidFill>
                  <a:schemeClr val="tx1">
                    <a:lumMod val="75000"/>
                    <a:lumOff val="25000"/>
                  </a:schemeClr>
                </a:solidFill>
              </a:rPr>
              <a:t>their</a:t>
            </a:r>
            <a:r>
              <a:rPr lang="it-IT" sz="1600" dirty="0">
                <a:solidFill>
                  <a:schemeClr val="tx1">
                    <a:lumMod val="75000"/>
                    <a:lumOff val="25000"/>
                  </a:schemeClr>
                </a:solidFill>
              </a:rPr>
              <a:t> actions, </a:t>
            </a:r>
            <a:r>
              <a:rPr lang="it-IT" sz="1600" b="1" dirty="0">
                <a:solidFill>
                  <a:schemeClr val="tx1">
                    <a:lumMod val="75000"/>
                    <a:lumOff val="25000"/>
                  </a:schemeClr>
                </a:solidFill>
              </a:rPr>
              <a:t>key </a:t>
            </a:r>
            <a:r>
              <a:rPr lang="it-IT" sz="1600" b="1" dirty="0" err="1">
                <a:solidFill>
                  <a:schemeClr val="tx1">
                    <a:lumMod val="75000"/>
                    <a:lumOff val="25000"/>
                  </a:schemeClr>
                </a:solidFill>
              </a:rPr>
              <a:t>element</a:t>
            </a:r>
            <a:r>
              <a:rPr lang="it-IT" sz="1600" dirty="0">
                <a:solidFill>
                  <a:schemeClr val="tx1">
                    <a:lumMod val="75000"/>
                    <a:lumOff val="25000"/>
                  </a:schemeClr>
                </a:solidFill>
              </a:rPr>
              <a:t>, </a:t>
            </a:r>
            <a:r>
              <a:rPr lang="it-IT" sz="1600" dirty="0" err="1">
                <a:solidFill>
                  <a:schemeClr val="tx1">
                    <a:lumMod val="75000"/>
                    <a:lumOff val="25000"/>
                  </a:schemeClr>
                </a:solidFill>
              </a:rPr>
              <a:t>togheter</a:t>
            </a:r>
            <a:r>
              <a:rPr lang="it-IT" sz="1600" dirty="0">
                <a:solidFill>
                  <a:schemeClr val="tx1">
                    <a:lumMod val="75000"/>
                    <a:lumOff val="25000"/>
                  </a:schemeClr>
                </a:solidFill>
              </a:rPr>
              <a:t> with</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IMMERSIVITY</a:t>
            </a:r>
          </a:p>
          <a:p>
            <a:pPr>
              <a:lnSpc>
                <a:spcPct val="120000"/>
              </a:lnSpc>
              <a:spcBef>
                <a:spcPts val="1200"/>
              </a:spcBef>
              <a:spcAft>
                <a:spcPts val="200"/>
              </a:spcAft>
              <a:buClr>
                <a:schemeClr val="tx1"/>
              </a:buClr>
              <a:buSzPct val="100000"/>
            </a:pPr>
            <a:r>
              <a:rPr lang="it-IT" sz="1600" dirty="0">
                <a:solidFill>
                  <a:schemeClr val="tx1">
                    <a:lumMod val="75000"/>
                    <a:lumOff val="25000"/>
                  </a:schemeClr>
                </a:solidFill>
              </a:rPr>
              <a:t>to </a:t>
            </a:r>
            <a:r>
              <a:rPr lang="it-IT" sz="1600" b="1" dirty="0" err="1">
                <a:solidFill>
                  <a:schemeClr val="tx1">
                    <a:lumMod val="75000"/>
                    <a:lumOff val="25000"/>
                  </a:schemeClr>
                </a:solidFill>
              </a:rPr>
              <a:t>realize</a:t>
            </a:r>
            <a:r>
              <a:rPr lang="it-IT" sz="1600" b="1" dirty="0">
                <a:solidFill>
                  <a:schemeClr val="tx1">
                    <a:lumMod val="75000"/>
                    <a:lumOff val="25000"/>
                  </a:schemeClr>
                </a:solidFill>
              </a:rPr>
              <a:t> </a:t>
            </a:r>
            <a:r>
              <a:rPr lang="it-IT" sz="1600" b="1" dirty="0" err="1">
                <a:solidFill>
                  <a:schemeClr val="tx1">
                    <a:lumMod val="75000"/>
                    <a:lumOff val="25000"/>
                  </a:schemeClr>
                </a:solidFill>
              </a:rPr>
              <a:t>presence</a:t>
            </a:r>
            <a:r>
              <a:rPr lang="it-IT" sz="1600" dirty="0">
                <a:solidFill>
                  <a:schemeClr val="tx1">
                    <a:lumMod val="75000"/>
                    <a:lumOff val="25000"/>
                  </a:schemeClr>
                </a:solidFill>
              </a:rPr>
              <a:t> – </a:t>
            </a:r>
            <a:r>
              <a:rPr lang="it-IT" sz="1600" dirty="0" err="1">
                <a:solidFill>
                  <a:schemeClr val="tx1">
                    <a:lumMod val="75000"/>
                    <a:lumOff val="25000"/>
                  </a:schemeClr>
                </a:solidFill>
              </a:rPr>
              <a:t>belief</a:t>
            </a:r>
            <a:r>
              <a:rPr lang="it-IT" sz="1600" dirty="0">
                <a:solidFill>
                  <a:schemeClr val="tx1">
                    <a:lumMod val="75000"/>
                    <a:lumOff val="25000"/>
                  </a:schemeClr>
                </a:solidFill>
              </a:rPr>
              <a:t> of </a:t>
            </a:r>
            <a:r>
              <a:rPr lang="it-IT" sz="1600" dirty="0" err="1">
                <a:solidFill>
                  <a:schemeClr val="tx1">
                    <a:lumMod val="75000"/>
                    <a:lumOff val="25000"/>
                  </a:schemeClr>
                </a:solidFill>
              </a:rPr>
              <a:t>actually</a:t>
            </a:r>
            <a:r>
              <a:rPr lang="it-IT" sz="1600" dirty="0">
                <a:solidFill>
                  <a:schemeClr val="tx1">
                    <a:lumMod val="75000"/>
                    <a:lumOff val="25000"/>
                  </a:schemeClr>
                </a:solidFill>
              </a:rPr>
              <a:t> </a:t>
            </a:r>
            <a:r>
              <a:rPr lang="it-IT" sz="1600" dirty="0" err="1">
                <a:solidFill>
                  <a:schemeClr val="tx1">
                    <a:lumMod val="75000"/>
                    <a:lumOff val="25000"/>
                  </a:schemeClr>
                </a:solidFill>
              </a:rPr>
              <a:t>being</a:t>
            </a:r>
            <a:r>
              <a:rPr lang="it-IT" sz="1600" dirty="0">
                <a:solidFill>
                  <a:schemeClr val="tx1">
                    <a:lumMod val="75000"/>
                    <a:lumOff val="25000"/>
                  </a:schemeClr>
                </a:solidFill>
              </a:rPr>
              <a:t> – in a </a:t>
            </a:r>
            <a:r>
              <a:rPr lang="it-IT" sz="1600" b="1" dirty="0">
                <a:solidFill>
                  <a:schemeClr val="tx1">
                    <a:lumMod val="75000"/>
                    <a:lumOff val="25000"/>
                  </a:schemeClr>
                </a:solidFill>
              </a:rPr>
              <a:t>VIRTUAL SPACE/EXPERIENCE</a:t>
            </a: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
        <p:nvSpPr>
          <p:cNvPr id="8" name="Segnaposto contenuto 2">
            <a:extLst>
              <a:ext uri="{FF2B5EF4-FFF2-40B4-BE49-F238E27FC236}">
                <a16:creationId xmlns:a16="http://schemas.microsoft.com/office/drawing/2014/main" id="{2BFA711E-7CC3-1854-16D3-DA0BC9AD2EC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10" name="Rettangolo con angoli arrotondati 9">
            <a:extLst>
              <a:ext uri="{FF2B5EF4-FFF2-40B4-BE49-F238E27FC236}">
                <a16:creationId xmlns:a16="http://schemas.microsoft.com/office/drawing/2014/main" id="{48BA5F4C-C6BD-1E14-31C3-A5916E8AB3CE}"/>
              </a:ext>
            </a:extLst>
          </p:cNvPr>
          <p:cNvSpPr/>
          <p:nvPr/>
        </p:nvSpPr>
        <p:spPr>
          <a:xfrm>
            <a:off x="843712" y="4803493"/>
            <a:ext cx="3774587" cy="1951529"/>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r>
              <a:rPr lang="it-IT" sz="1200" b="1" dirty="0">
                <a:solidFill>
                  <a:schemeClr val="tx1">
                    <a:lumMod val="75000"/>
                    <a:lumOff val="25000"/>
                  </a:schemeClr>
                </a:solidFill>
              </a:rPr>
              <a:t>/Rendering</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a:t>
            </a:r>
            <a:r>
              <a:rPr lang="it-IT" sz="1600" b="1" dirty="0" err="1">
                <a:solidFill>
                  <a:schemeClr val="tx1">
                    <a:lumMod val="75000"/>
                    <a:lumOff val="25000"/>
                  </a:schemeClr>
                </a:solidFill>
              </a:rPr>
              <a:t>used</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869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100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fade">
                                      <p:cBhvr>
                                        <p:cTn id="38" dur="500"/>
                                        <p:tgtEl>
                                          <p:spTgt spid="10">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animEffect transition="in" filter="fade">
                                      <p:cBhvr>
                                        <p:cTn id="41" dur="500"/>
                                        <p:tgtEl>
                                          <p:spTgt spid="10">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3" end="3"/>
                                            </p:txEl>
                                          </p:spTgt>
                                        </p:tgtEl>
                                        <p:attrNameLst>
                                          <p:attrName>style.visibility</p:attrName>
                                        </p:attrNameLst>
                                      </p:cBhvr>
                                      <p:to>
                                        <p:strVal val="visible"/>
                                      </p:to>
                                    </p:set>
                                    <p:animEffect transition="in" filter="fade">
                                      <p:cBhvr>
                                        <p:cTn id="4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613</TotalTime>
  <Words>3132</Words>
  <Application>Microsoft Office PowerPoint</Application>
  <PresentationFormat>Widescreen</PresentationFormat>
  <Paragraphs>403</Paragraphs>
  <Slides>42</Slides>
  <Notes>16</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42</vt:i4>
      </vt:variant>
    </vt:vector>
  </HeadingPairs>
  <TitlesOfParts>
    <vt:vector size="49" baseType="lpstr">
      <vt:lpstr>Arial</vt:lpstr>
      <vt:lpstr>Arial</vt:lpstr>
      <vt:lpstr>Calibri</vt:lpstr>
      <vt:lpstr>Century Gothic</vt:lpstr>
      <vt:lpstr>Poppins</vt:lpstr>
      <vt:lpstr>Wingdings 3</vt:lpstr>
      <vt:lpstr>Ione</vt:lpstr>
      <vt:lpstr>WANTED!</vt:lpstr>
      <vt:lpstr>Team roles</vt:lpstr>
      <vt:lpstr>WANTED! &gt; scaletta circa</vt:lpstr>
      <vt:lpstr>WANTED! Alive or alive</vt:lpstr>
      <vt:lpstr>WANTED! </vt:lpstr>
      <vt:lpstr>In Art – The exhibit</vt:lpstr>
      <vt:lpstr>In Art – The exhibit</vt:lpstr>
      <vt:lpstr>In Art – The exhibit</vt:lpstr>
      <vt:lpstr>3d Frida’s room</vt:lpstr>
      <vt:lpstr>Choose your Guide!</vt:lpstr>
      <vt:lpstr>Presentazione standard di PowerPoint</vt:lpstr>
      <vt:lpstr>Evaluation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1. Preliminary brainstorming Corpus of lost-pets advertisements</vt:lpstr>
      <vt:lpstr>1. Preliminary brainstorming Corpus of lost-pets advertisements. Ex. 1</vt:lpstr>
      <vt:lpstr>1. Preliminary brainstorming Corpus of lost-pets advertisements. Ex. 2</vt:lpstr>
      <vt:lpstr>1. Preliminary brainstorming Corpus of lost-pets advertisements. Ex. 3</vt:lpstr>
      <vt:lpstr>Benchmark on human-pet relation cultural institutions</vt:lpstr>
      <vt:lpstr>Real Cat museum(s)</vt:lpstr>
      <vt:lpstr>Real Cat museum(s)</vt:lpstr>
      <vt:lpstr>2. Two case study Virtual exposition on artists-pets relationships </vt:lpstr>
      <vt:lpstr>Scenarios</vt:lpstr>
      <vt:lpstr>Scenarios and Personas</vt:lpstr>
      <vt:lpstr>Scenarios and Activities</vt:lpstr>
      <vt:lpstr>Scenarios and Context</vt:lpstr>
      <vt:lpstr>Scenarios and Technologies</vt:lpstr>
      <vt:lpstr>Ideation cards for VE</vt:lpstr>
      <vt:lpstr>,,Museological approach</vt:lpstr>
      <vt:lpstr>,,Museological approach</vt:lpstr>
      <vt:lpstr>Museological approach</vt:lpstr>
      <vt:lpstr>Museological approach – I.A. </vt:lpstr>
      <vt:lpstr>Envisionment techniques used </vt:lpstr>
      <vt:lpstr>10 golden rules</vt:lpstr>
      <vt:lpstr>10 golden rules</vt:lpstr>
      <vt:lpstr>4. Bibliography</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Enrica Zani</dc:creator>
  <cp:lastModifiedBy>Enrica Zani</cp:lastModifiedBy>
  <cp:revision>20</cp:revision>
  <dcterms:created xsi:type="dcterms:W3CDTF">2022-07-05T05:01:34Z</dcterms:created>
  <dcterms:modified xsi:type="dcterms:W3CDTF">2022-07-06T23:01:58Z</dcterms:modified>
</cp:coreProperties>
</file>